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1" r:id="rId7"/>
    <p:sldId id="260" r:id="rId8"/>
    <p:sldId id="262" r:id="rId9"/>
    <p:sldId id="263" r:id="rId10"/>
    <p:sldId id="264" r:id="rId11"/>
    <p:sldId id="265" r:id="rId12"/>
    <p:sldId id="266" r:id="rId13"/>
    <p:sldId id="267" r:id="rId1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44" y="112"/>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7" Type="http://schemas.openxmlformats.org/officeDocument/2006/relationships/tableStyles" Target="tableStyles.xml"/><Relationship Id="rId16" Type="http://schemas.openxmlformats.org/officeDocument/2006/relationships/viewProps" Target="viewProps.xml"/><Relationship Id="rId15" Type="http://schemas.openxmlformats.org/officeDocument/2006/relationships/presProps" Target="presProps.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a:t>单击以编辑母版副标题样式</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7E095C3F-69C1-4D4D-AAF9-A373E635EE3C}" type="datetimeFigureOut">
              <a:rPr lang="zh-CN" altLang="en-US" smtClean="0"/>
            </a:fld>
            <a:endParaRPr lang="zh-CN" alt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zh-CN" alt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DA3EE0EA-4035-4D57-96C3-A0A530C3A745}"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7E095C3F-69C1-4D4D-AAF9-A373E635EE3C}"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A3EE0EA-4035-4D57-96C3-A0A530C3A745}"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771525" y="714375"/>
            <a:ext cx="7734300" cy="5400675"/>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7E095C3F-69C1-4D4D-AAF9-A373E635EE3C}"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A3EE0EA-4035-4D57-96C3-A0A530C3A745}"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7E095C3F-69C1-4D4D-AAF9-A373E635EE3C}"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A3EE0EA-4035-4D57-96C3-A0A530C3A745}"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编辑母版文本样式</a:t>
            </a:r>
            <a:endParaRPr lang="zh-CN" altLang="en-US"/>
          </a:p>
        </p:txBody>
      </p:sp>
      <p:sp>
        <p:nvSpPr>
          <p:cNvPr id="4" name="Date Placeholder 3"/>
          <p:cNvSpPr>
            <a:spLocks noGrp="1"/>
          </p:cNvSpPr>
          <p:nvPr>
            <p:ph type="dt" sz="half" idx="10"/>
          </p:nvPr>
        </p:nvSpPr>
        <p:spPr/>
        <p:txBody>
          <a:bodyPr/>
          <a:lstStyle/>
          <a:p>
            <a:fld id="{7E095C3F-69C1-4D4D-AAF9-A373E635EE3C}"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A3EE0EA-4035-4D57-96C3-A0A530C3A745}"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hasCustomPrompt="1"/>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fld id="{7E095C3F-69C1-4D4D-AAF9-A373E635EE3C}"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A3EE0EA-4035-4D57-96C3-A0A530C3A745}"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Content Placeholder 3"/>
          <p:cNvSpPr>
            <a:spLocks noGrp="1"/>
          </p:cNvSpPr>
          <p:nvPr>
            <p:ph sz="half" idx="2" hasCustomPrompt="1"/>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hasCustomPrompt="1"/>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Content Placeholder 5"/>
          <p:cNvSpPr>
            <a:spLocks noGrp="1"/>
          </p:cNvSpPr>
          <p:nvPr>
            <p:ph sz="quarter" idx="4" hasCustomPrompt="1"/>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fld id="{7E095C3F-69C1-4D4D-AAF9-A373E635EE3C}"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A3EE0EA-4035-4D57-96C3-A0A530C3A745}"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7E095C3F-69C1-4D4D-AAF9-A373E635EE3C}"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A3EE0EA-4035-4D57-96C3-A0A530C3A745}"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095C3F-69C1-4D4D-AAF9-A373E635EE3C}"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A3EE0EA-4035-4D57-96C3-A0A530C3A745}"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hasCustomPrompt="1"/>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defRPr/>
            </a:pPr>
            <a:r>
              <a:rPr lang="zh-CN" altLang="en-US"/>
              <a:t>编辑母版文本样式</a:t>
            </a:r>
            <a:endParaRPr lang="zh-CN" altLang="en-US"/>
          </a:p>
        </p:txBody>
      </p:sp>
      <p:sp>
        <p:nvSpPr>
          <p:cNvPr id="5" name="Date Placeholder 4"/>
          <p:cNvSpPr>
            <a:spLocks noGrp="1"/>
          </p:cNvSpPr>
          <p:nvPr>
            <p:ph type="dt" sz="half" idx="10"/>
          </p:nvPr>
        </p:nvSpPr>
        <p:spPr/>
        <p:txBody>
          <a:bodyPr/>
          <a:lstStyle/>
          <a:p>
            <a:fld id="{7E095C3F-69C1-4D4D-AAF9-A373E635EE3C}"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DA3EE0EA-4035-4D57-96C3-A0A530C3A745}"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endParaRPr lang="zh-CN" altLang="en-US"/>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7E095C3F-69C1-4D4D-AAF9-A373E635EE3C}" type="datetimeFigureOut">
              <a:rPr lang="zh-CN" altLang="en-US" smtClean="0"/>
            </a:fld>
            <a:endParaRPr lang="zh-CN" alt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zh-CN" alt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DA3EE0EA-4035-4D57-96C3-A0A530C3A745}" type="slidenum">
              <a:rPr lang="zh-CN" altLang="en-US" smtClean="0"/>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7E095C3F-69C1-4D4D-AAF9-A373E635EE3C}" type="datetimeFigureOut">
              <a:rPr lang="zh-CN" altLang="en-US" smtClean="0"/>
            </a:fld>
            <a:endParaRPr lang="zh-CN" alt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zh-CN" alt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DA3EE0EA-4035-4D57-96C3-A0A530C3A74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anose="020B0604020202020204" pitchFamily="34" charset="0"/>
        <a:buChar char=" "/>
        <a:defRPr sz="2400" kern="1200">
          <a:solidFill>
            <a:schemeClr val="tx1">
              <a:lumMod val="85000"/>
              <a:lumOff val="15000"/>
            </a:schemeClr>
          </a:solidFill>
          <a:latin typeface="+mn-lt"/>
          <a:ea typeface="+mn-ea"/>
          <a:cs typeface="+mn-cs"/>
        </a:defRPr>
      </a:lvl1pPr>
      <a:lvl2pPr marL="347345" indent="-342900" algn="l" defTabSz="914400" rtl="0" eaLnBrk="1" latinLnBrk="0" hangingPunct="1">
        <a:lnSpc>
          <a:spcPct val="85000"/>
        </a:lnSpc>
        <a:spcBef>
          <a:spcPts val="600"/>
        </a:spcBef>
        <a:buFont typeface="Arial" panose="020B0604020202020204"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anose="020B0604020202020204"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anose="020B0604020202020204"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anose="020B0604020202020204" pitchFamily="34" charset="0"/>
        <a:buChar char=" "/>
        <a:defRPr sz="1800" kern="1200">
          <a:solidFill>
            <a:schemeClr val="tx1">
              <a:lumMod val="85000"/>
              <a:lumOff val="15000"/>
            </a:schemeClr>
          </a:solidFill>
          <a:latin typeface="+mn-lt"/>
          <a:ea typeface="+mn-ea"/>
          <a:cs typeface="+mn-cs"/>
        </a:defRPr>
      </a:lvl5pPr>
      <a:lvl6pPr marL="1200150" indent="-228600" algn="l" defTabSz="914400" rtl="0" eaLnBrk="1" latinLnBrk="0" hangingPunct="1">
        <a:lnSpc>
          <a:spcPct val="85000"/>
        </a:lnSpc>
        <a:spcBef>
          <a:spcPts val="600"/>
        </a:spcBef>
        <a:buFont typeface="Arial" panose="020B0604020202020204" pitchFamily="34" charset="0"/>
        <a:buChar char=" "/>
        <a:defRPr sz="1800" kern="1200">
          <a:solidFill>
            <a:schemeClr val="tx1">
              <a:lumMod val="85000"/>
              <a:lumOff val="15000"/>
            </a:schemeClr>
          </a:solidFill>
          <a:latin typeface="+mn-lt"/>
          <a:ea typeface="+mn-ea"/>
          <a:cs typeface="+mn-cs"/>
        </a:defRPr>
      </a:lvl6pPr>
      <a:lvl7pPr marL="1400175" indent="-228600" algn="l" defTabSz="914400" rtl="0" eaLnBrk="1" latinLnBrk="0" hangingPunct="1">
        <a:lnSpc>
          <a:spcPct val="85000"/>
        </a:lnSpc>
        <a:spcBef>
          <a:spcPts val="600"/>
        </a:spcBef>
        <a:buFont typeface="Arial" panose="020B0604020202020204" pitchFamily="34" charset="0"/>
        <a:buChar char=" "/>
        <a:defRPr sz="1800" kern="1200">
          <a:solidFill>
            <a:schemeClr val="tx1">
              <a:lumMod val="85000"/>
              <a:lumOff val="15000"/>
            </a:schemeClr>
          </a:solidFill>
          <a:latin typeface="+mn-lt"/>
          <a:ea typeface="+mn-ea"/>
          <a:cs typeface="+mn-cs"/>
        </a:defRPr>
      </a:lvl7pPr>
      <a:lvl8pPr marL="1600200" indent="-228600" algn="l" defTabSz="914400" rtl="0" eaLnBrk="1" latinLnBrk="0" hangingPunct="1">
        <a:lnSpc>
          <a:spcPct val="85000"/>
        </a:lnSpc>
        <a:spcBef>
          <a:spcPts val="600"/>
        </a:spcBef>
        <a:buFont typeface="Arial" panose="020B0604020202020204" pitchFamily="34" charset="0"/>
        <a:buChar char=" "/>
        <a:defRPr sz="1800" kern="1200">
          <a:solidFill>
            <a:schemeClr val="tx1">
              <a:lumMod val="85000"/>
              <a:lumOff val="15000"/>
            </a:schemeClr>
          </a:solidFill>
          <a:latin typeface="+mn-lt"/>
          <a:ea typeface="+mn-ea"/>
          <a:cs typeface="+mn-cs"/>
        </a:defRPr>
      </a:lvl8pPr>
      <a:lvl9pPr marL="1800225" indent="-228600" algn="l" defTabSz="914400" rtl="0" eaLnBrk="1" latinLnBrk="0" hangingPunct="1">
        <a:lnSpc>
          <a:spcPct val="85000"/>
        </a:lnSpc>
        <a:spcBef>
          <a:spcPts val="600"/>
        </a:spcBef>
        <a:buFont typeface="Arial" panose="020B0604020202020204"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png"/><Relationship Id="rId2" Type="http://schemas.microsoft.com/office/2007/relationships/media" Target="../media/media1.mp4"/><Relationship Id="rId1" Type="http://schemas.openxmlformats.org/officeDocument/2006/relationships/video" Target="../media/media1.mp4"/></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jpeg"/><Relationship Id="rId4" Type="http://schemas.microsoft.com/office/2007/relationships/hdphoto" Target="../media/image5.wdp"/><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jpeg"/><Relationship Id="rId1" Type="http://schemas.openxmlformats.org/officeDocument/2006/relationships/image" Target="../media/image1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2619724" y="2020429"/>
            <a:ext cx="9144000" cy="1462994"/>
          </a:xfrm>
        </p:spPr>
        <p:txBody>
          <a:bodyPr/>
          <a:lstStyle/>
          <a:p>
            <a:r>
              <a:rPr lang="en-US" altLang="zh-CN" sz="96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AI</a:t>
            </a:r>
            <a:r>
              <a:rPr lang="zh-CN" altLang="zh-CN" sz="96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运输挑战赛</a:t>
            </a:r>
            <a:endParaRPr lang="zh-CN" altLang="en-US" sz="96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 name="文本框 2"/>
          <p:cNvSpPr txBox="1"/>
          <p:nvPr/>
        </p:nvSpPr>
        <p:spPr>
          <a:xfrm>
            <a:off x="7191724" y="5796871"/>
            <a:ext cx="8131878" cy="521970"/>
          </a:xfrm>
          <a:prstGeom prst="rect">
            <a:avLst/>
          </a:prstGeom>
          <a:noFill/>
        </p:spPr>
        <p:txBody>
          <a:bodyPr wrap="square" rtlCol="0">
            <a:spAutoFit/>
          </a:bodyPr>
          <a:lstStyle/>
          <a:p>
            <a:endParaRPr lang="zh-CN" altLang="en-US" sz="2800" dirty="0">
              <a:solidFill>
                <a:srgbClr val="002060"/>
              </a:solidFill>
              <a:latin typeface="黑体" panose="02010609060101010101" pitchFamily="49" charset="-122"/>
              <a:ea typeface="黑体" panose="02010609060101010101" pitchFamily="49"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10772775" cy="1107252"/>
          </a:xfrm>
        </p:spPr>
        <p:txBody>
          <a:bodyPr>
            <a:normAutofit/>
          </a:bodyPr>
          <a:lstStyle/>
          <a:p>
            <a:r>
              <a:rPr lang="zh-CN" altLang="en-US" b="1" dirty="0">
                <a:solidFill>
                  <a:srgbClr val="00206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五、竞赛流程</a:t>
            </a:r>
            <a:endParaRPr lang="zh-CN" altLang="en-US" b="1" dirty="0">
              <a:solidFill>
                <a:srgbClr val="00206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719137" y="1107252"/>
            <a:ext cx="10888888" cy="5487169"/>
          </a:xfrm>
        </p:spPr>
        <p:txBody>
          <a:bodyPr>
            <a:noAutofit/>
          </a:bodyPr>
          <a:lstStyle/>
          <a:p>
            <a:pPr marL="0" indent="0" algn="just">
              <a:lnSpc>
                <a:spcPts val="3200"/>
              </a:lnSpc>
              <a:buNone/>
            </a:pPr>
            <a:r>
              <a:rPr lang="en-US" altLang="zh-CN" dirty="0">
                <a:latin typeface="黑体" panose="02010609060101010101" pitchFamily="49" charset="-122"/>
                <a:ea typeface="黑体" panose="02010609060101010101" pitchFamily="49" charset="-122"/>
              </a:rPr>
              <a:t>    </a:t>
            </a:r>
            <a:r>
              <a:rPr lang="zh-CN" altLang="zh-CN" dirty="0">
                <a:latin typeface="黑体" panose="02010609060101010101" pitchFamily="49" charset="-122"/>
                <a:ea typeface="黑体" panose="02010609060101010101" pitchFamily="49" charset="-122"/>
              </a:rPr>
              <a:t>赛队分为小学、初中、高中等三个组别，每支队伍由</a:t>
            </a:r>
            <a:r>
              <a:rPr lang="en-US" altLang="zh-CN" dirty="0">
                <a:latin typeface="黑体" panose="02010609060101010101" pitchFamily="49" charset="-122"/>
                <a:ea typeface="黑体" panose="02010609060101010101" pitchFamily="49" charset="-122"/>
              </a:rPr>
              <a:t>1 </a:t>
            </a:r>
            <a:r>
              <a:rPr lang="zh-CN" altLang="zh-CN" dirty="0">
                <a:latin typeface="黑体" panose="02010609060101010101" pitchFamily="49" charset="-122"/>
                <a:ea typeface="黑体" panose="02010609060101010101" pitchFamily="49" charset="-122"/>
              </a:rPr>
              <a:t>名选手和</a:t>
            </a:r>
            <a:r>
              <a:rPr lang="en-US" altLang="zh-CN" dirty="0">
                <a:latin typeface="黑体" panose="02010609060101010101" pitchFamily="49" charset="-122"/>
                <a:ea typeface="黑体" panose="02010609060101010101" pitchFamily="49" charset="-122"/>
              </a:rPr>
              <a:t>1</a:t>
            </a:r>
            <a:r>
              <a:rPr lang="zh-CN" altLang="zh-CN" dirty="0">
                <a:latin typeface="黑体" panose="02010609060101010101" pitchFamily="49" charset="-122"/>
                <a:ea typeface="黑体" panose="02010609060101010101" pitchFamily="49" charset="-122"/>
              </a:rPr>
              <a:t>名指导老师组成。</a:t>
            </a:r>
            <a:endParaRPr lang="zh-CN" altLang="zh-CN" dirty="0">
              <a:latin typeface="黑体" panose="02010609060101010101" pitchFamily="49" charset="-122"/>
              <a:ea typeface="黑体" panose="02010609060101010101" pitchFamily="49" charset="-122"/>
            </a:endParaRPr>
          </a:p>
          <a:p>
            <a:pPr marL="0" indent="0" algn="just">
              <a:lnSpc>
                <a:spcPts val="3200"/>
              </a:lnSpc>
              <a:spcBef>
                <a:spcPts val="1200"/>
              </a:spcBef>
              <a:buNone/>
            </a:pPr>
            <a:r>
              <a:rPr lang="en-US" altLang="zh-CN" dirty="0">
                <a:latin typeface="黑体" panose="02010609060101010101" pitchFamily="49" charset="-122"/>
                <a:ea typeface="黑体" panose="02010609060101010101" pitchFamily="49" charset="-122"/>
              </a:rPr>
              <a:t>    </a:t>
            </a:r>
            <a:r>
              <a:rPr lang="zh-CN" altLang="zh-CN" dirty="0">
                <a:latin typeface="黑体" panose="02010609060101010101" pitchFamily="49" charset="-122"/>
                <a:ea typeface="黑体" panose="02010609060101010101" pitchFamily="49" charset="-122"/>
              </a:rPr>
              <a:t>比赛总共为两轮，每轮比赛分为</a:t>
            </a:r>
            <a:r>
              <a:rPr lang="zh-CN" altLang="zh-CN" dirty="0">
                <a:solidFill>
                  <a:srgbClr val="FF0000"/>
                </a:solidFill>
                <a:latin typeface="黑体" panose="02010609060101010101" pitchFamily="49" charset="-122"/>
                <a:ea typeface="黑体" panose="02010609060101010101" pitchFamily="49" charset="-122"/>
              </a:rPr>
              <a:t>调试阶段</a:t>
            </a:r>
            <a:r>
              <a:rPr lang="zh-CN" altLang="zh-CN" dirty="0">
                <a:latin typeface="黑体" panose="02010609060101010101" pitchFamily="49" charset="-122"/>
                <a:ea typeface="黑体" panose="02010609060101010101" pitchFamily="49" charset="-122"/>
              </a:rPr>
              <a:t>和</a:t>
            </a:r>
            <a:r>
              <a:rPr lang="zh-CN" altLang="zh-CN" dirty="0">
                <a:solidFill>
                  <a:srgbClr val="FF0000"/>
                </a:solidFill>
                <a:latin typeface="黑体" panose="02010609060101010101" pitchFamily="49" charset="-122"/>
                <a:ea typeface="黑体" panose="02010609060101010101" pitchFamily="49" charset="-122"/>
              </a:rPr>
              <a:t>比赛阶段</a:t>
            </a:r>
            <a:r>
              <a:rPr lang="zh-CN" altLang="zh-CN" dirty="0">
                <a:latin typeface="黑体" panose="02010609060101010101" pitchFamily="49" charset="-122"/>
                <a:ea typeface="黑体" panose="02010609060101010101" pitchFamily="49" charset="-122"/>
              </a:rPr>
              <a:t>，第一轮调试阶段为</a:t>
            </a:r>
            <a:r>
              <a:rPr lang="en-US" altLang="zh-CN" dirty="0">
                <a:latin typeface="黑体" panose="02010609060101010101" pitchFamily="49" charset="-122"/>
                <a:ea typeface="黑体" panose="02010609060101010101" pitchFamily="49" charset="-122"/>
              </a:rPr>
              <a:t>60</a:t>
            </a:r>
            <a:r>
              <a:rPr lang="zh-CN" altLang="zh-CN" dirty="0">
                <a:latin typeface="黑体" panose="02010609060101010101" pitchFamily="49" charset="-122"/>
                <a:ea typeface="黑体" panose="02010609060101010101" pitchFamily="49" charset="-122"/>
              </a:rPr>
              <a:t>分钟，第二轮调试阶段为</a:t>
            </a:r>
            <a:r>
              <a:rPr lang="en-US" altLang="zh-CN" dirty="0">
                <a:latin typeface="黑体" panose="02010609060101010101" pitchFamily="49" charset="-122"/>
                <a:ea typeface="黑体" panose="02010609060101010101" pitchFamily="49" charset="-122"/>
              </a:rPr>
              <a:t>30</a:t>
            </a:r>
            <a:r>
              <a:rPr lang="zh-CN" altLang="zh-CN" dirty="0">
                <a:latin typeface="黑体" panose="02010609060101010101" pitchFamily="49" charset="-122"/>
                <a:ea typeface="黑体" panose="02010609060101010101" pitchFamily="49" charset="-122"/>
              </a:rPr>
              <a:t>分钟。每支参赛队伍单轮比赛时间为</a:t>
            </a:r>
            <a:r>
              <a:rPr lang="en-US" altLang="zh-CN" dirty="0">
                <a:latin typeface="黑体" panose="02010609060101010101" pitchFamily="49" charset="-122"/>
                <a:ea typeface="黑体" panose="02010609060101010101" pitchFamily="49" charset="-122"/>
              </a:rPr>
              <a:t>180</a:t>
            </a:r>
            <a:r>
              <a:rPr lang="zh-CN" altLang="zh-CN" dirty="0">
                <a:latin typeface="黑体" panose="02010609060101010101" pitchFamily="49" charset="-122"/>
                <a:ea typeface="黑体" panose="02010609060101010101" pitchFamily="49" charset="-122"/>
              </a:rPr>
              <a:t>秒。</a:t>
            </a:r>
            <a:endParaRPr lang="en-US" altLang="zh-CN" dirty="0">
              <a:latin typeface="黑体" panose="02010609060101010101" pitchFamily="49" charset="-122"/>
              <a:ea typeface="黑体" panose="02010609060101010101" pitchFamily="49" charset="-122"/>
            </a:endParaRPr>
          </a:p>
          <a:p>
            <a:pPr marL="0" indent="0" algn="just">
              <a:lnSpc>
                <a:spcPts val="3200"/>
              </a:lnSpc>
              <a:spcBef>
                <a:spcPts val="1200"/>
              </a:spcBef>
              <a:buNone/>
            </a:pPr>
            <a:r>
              <a:rPr lang="en-US" altLang="zh-CN" dirty="0">
                <a:latin typeface="黑体" panose="02010609060101010101" pitchFamily="49" charset="-122"/>
                <a:ea typeface="黑体" panose="02010609060101010101" pitchFamily="49" charset="-122"/>
              </a:rPr>
              <a:t>    </a:t>
            </a:r>
            <a:r>
              <a:rPr lang="zh-CN" altLang="zh-CN" dirty="0">
                <a:latin typeface="黑体" panose="02010609060101010101" pitchFamily="49" charset="-122"/>
                <a:ea typeface="黑体" panose="02010609060101010101" pitchFamily="49" charset="-122"/>
              </a:rPr>
              <a:t>每轮调试时间结束后，参赛队伍需按照队伍出场顺序将机器人摆放至展示区</a:t>
            </a:r>
            <a:r>
              <a:rPr lang="zh-CN" altLang="en-US" dirty="0">
                <a:latin typeface="黑体" panose="02010609060101010101" pitchFamily="49" charset="-122"/>
                <a:ea typeface="黑体" panose="02010609060101010101" pitchFamily="49" charset="-122"/>
              </a:rPr>
              <a:t>。</a:t>
            </a:r>
            <a:endParaRPr lang="en-US" altLang="zh-CN" dirty="0">
              <a:latin typeface="黑体" panose="02010609060101010101" pitchFamily="49" charset="-122"/>
              <a:ea typeface="黑体" panose="02010609060101010101" pitchFamily="49" charset="-122"/>
            </a:endParaRPr>
          </a:p>
          <a:p>
            <a:pPr marL="0" indent="0" algn="just">
              <a:lnSpc>
                <a:spcPts val="3200"/>
              </a:lnSpc>
              <a:spcBef>
                <a:spcPts val="1200"/>
              </a:spcBef>
              <a:buNone/>
            </a:pPr>
            <a:r>
              <a:rPr lang="en-US" altLang="zh-CN" dirty="0">
                <a:latin typeface="黑体" panose="02010609060101010101" pitchFamily="49" charset="-122"/>
                <a:ea typeface="黑体" panose="02010609060101010101" pitchFamily="49" charset="-122"/>
              </a:rPr>
              <a:t>    </a:t>
            </a:r>
            <a:r>
              <a:rPr lang="zh-CN" altLang="zh-CN" dirty="0">
                <a:latin typeface="黑体" panose="02010609060101010101" pitchFamily="49" charset="-122"/>
                <a:ea typeface="黑体" panose="02010609060101010101" pitchFamily="49" charset="-122"/>
              </a:rPr>
              <a:t>参赛队员需提前</a:t>
            </a:r>
            <a:r>
              <a:rPr lang="en-US" altLang="zh-CN" dirty="0">
                <a:latin typeface="黑体" panose="02010609060101010101" pitchFamily="49" charset="-122"/>
                <a:ea typeface="黑体" panose="02010609060101010101" pitchFamily="49" charset="-122"/>
              </a:rPr>
              <a:t>3</a:t>
            </a:r>
            <a:r>
              <a:rPr lang="zh-CN" altLang="zh-CN" dirty="0">
                <a:latin typeface="黑体" panose="02010609060101010101" pitchFamily="49" charset="-122"/>
                <a:ea typeface="黑体" panose="02010609060101010101" pitchFamily="49" charset="-122"/>
              </a:rPr>
              <a:t>分钟到场地候场，当场比赛的选手向裁判示意准备完毕并听从裁判口令，裁判员按照口号”选手准备、</a:t>
            </a:r>
            <a:r>
              <a:rPr lang="en-US" altLang="zh-CN" dirty="0">
                <a:latin typeface="黑体" panose="02010609060101010101" pitchFamily="49" charset="-122"/>
                <a:ea typeface="黑体" panose="02010609060101010101" pitchFamily="49" charset="-122"/>
              </a:rPr>
              <a:t>3</a:t>
            </a:r>
            <a:r>
              <a:rPr lang="zh-CN" altLang="zh-CN"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2</a:t>
            </a:r>
            <a:r>
              <a:rPr lang="zh-CN" altLang="zh-CN"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1</a:t>
            </a:r>
            <a:r>
              <a:rPr lang="zh-CN" altLang="zh-CN" dirty="0">
                <a:latin typeface="黑体" panose="02010609060101010101" pitchFamily="49" charset="-122"/>
                <a:ea typeface="黑体" panose="02010609060101010101" pitchFamily="49" charset="-122"/>
              </a:rPr>
              <a:t>开始”，单场比赛计时开始。参赛选手可以提前结束比赛任务，裁判员根据已经完成的任务记录实际有效得分，并记录完成任务所需时间。</a:t>
            </a:r>
            <a:endParaRPr lang="en-US" altLang="zh-CN" dirty="0">
              <a:latin typeface="黑体" panose="02010609060101010101" pitchFamily="49" charset="-122"/>
              <a:ea typeface="黑体" panose="02010609060101010101" pitchFamily="49" charset="-122"/>
            </a:endParaRPr>
          </a:p>
          <a:p>
            <a:pPr marL="0" indent="0" algn="just">
              <a:lnSpc>
                <a:spcPts val="3200"/>
              </a:lnSpc>
              <a:spcBef>
                <a:spcPts val="1200"/>
              </a:spcBef>
              <a:buNone/>
            </a:pPr>
            <a:r>
              <a:rPr lang="en-US" altLang="zh-CN" dirty="0">
                <a:latin typeface="黑体" panose="02010609060101010101" pitchFamily="49" charset="-122"/>
                <a:ea typeface="黑体" panose="02010609060101010101" pitchFamily="49" charset="-122"/>
              </a:rPr>
              <a:t>    </a:t>
            </a:r>
            <a:r>
              <a:rPr lang="zh-CN" altLang="zh-CN" dirty="0">
                <a:latin typeface="黑体" panose="02010609060101010101" pitchFamily="49" charset="-122"/>
                <a:ea typeface="黑体" panose="02010609060101010101" pitchFamily="49" charset="-122"/>
              </a:rPr>
              <a:t>超过</a:t>
            </a:r>
            <a:r>
              <a:rPr lang="en-US" altLang="zh-CN" dirty="0">
                <a:latin typeface="黑体" panose="02010609060101010101" pitchFamily="49" charset="-122"/>
                <a:ea typeface="黑体" panose="02010609060101010101" pitchFamily="49" charset="-122"/>
              </a:rPr>
              <a:t>180</a:t>
            </a:r>
            <a:r>
              <a:rPr lang="zh-CN" altLang="zh-CN" dirty="0">
                <a:latin typeface="黑体" panose="02010609060101010101" pitchFamily="49" charset="-122"/>
                <a:ea typeface="黑体" panose="02010609060101010101" pitchFamily="49" charset="-122"/>
              </a:rPr>
              <a:t>秒任未完成任务的本轮比赛也将结束。每次参赛队有两轮比赛机会，根据两轮的总分进行成绩排名，任务计时仅作为同分情况下的排序次要条件。</a:t>
            </a:r>
            <a:endParaRPr lang="zh-CN" altLang="en-US" dirty="0">
              <a:latin typeface="黑体" panose="02010609060101010101" pitchFamily="49" charset="-122"/>
              <a:ea typeface="黑体" panose="02010609060101010101" pitchFamily="49"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10772775" cy="1207566"/>
          </a:xfrm>
        </p:spPr>
        <p:txBody>
          <a:bodyPr>
            <a:normAutofit/>
          </a:bodyPr>
          <a:lstStyle/>
          <a:p>
            <a:r>
              <a:rPr lang="zh-CN" altLang="en-US" b="1" dirty="0">
                <a:solidFill>
                  <a:srgbClr val="00206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一些补充说明</a:t>
            </a:r>
            <a:endParaRPr lang="zh-CN" altLang="en-US" b="1" dirty="0">
              <a:solidFill>
                <a:srgbClr val="00206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231352" y="1404857"/>
            <a:ext cx="1784593" cy="1338445"/>
          </a:xfrm>
          <a:prstGeom prst="rect">
            <a:avLst/>
          </a:prstGeom>
        </p:spPr>
      </p:pic>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47774" y="1404856"/>
            <a:ext cx="1784594" cy="1338446"/>
          </a:xfrm>
          <a:prstGeom prst="rect">
            <a:avLst/>
          </a:prstGeom>
        </p:spPr>
      </p:pic>
      <p:sp>
        <p:nvSpPr>
          <p:cNvPr id="8" name="文本框 7"/>
          <p:cNvSpPr txBox="1"/>
          <p:nvPr/>
        </p:nvSpPr>
        <p:spPr>
          <a:xfrm>
            <a:off x="0" y="1484630"/>
            <a:ext cx="7052945" cy="5903595"/>
          </a:xfrm>
          <a:prstGeom prst="rect">
            <a:avLst/>
          </a:prstGeom>
          <a:noFill/>
        </p:spPr>
        <p:txBody>
          <a:bodyPr wrap="square" rtlCol="0">
            <a:noAutofit/>
          </a:bodyPr>
          <a:lstStyle/>
          <a:p>
            <a:r>
              <a:rPr lang="en-US" altLang="zh-CN" sz="2400" dirty="0">
                <a:latin typeface="黑体" panose="02010609060101010101" pitchFamily="49" charset="-122"/>
                <a:ea typeface="黑体" panose="02010609060101010101" pitchFamily="49" charset="-122"/>
              </a:rPr>
              <a:t>1</a:t>
            </a:r>
            <a:r>
              <a:rPr lang="zh-CN" altLang="en-US" sz="2400" dirty="0">
                <a:latin typeface="黑体" panose="02010609060101010101" pitchFamily="49" charset="-122"/>
                <a:ea typeface="黑体" panose="02010609060101010101" pitchFamily="49" charset="-122"/>
              </a:rPr>
              <a:t>、</a:t>
            </a:r>
            <a:r>
              <a:rPr lang="zh-CN" altLang="zh-CN" sz="2400" dirty="0">
                <a:latin typeface="黑体" panose="02010609060101010101" pitchFamily="49" charset="-122"/>
                <a:ea typeface="黑体" panose="02010609060101010101" pitchFamily="49" charset="-122"/>
              </a:rPr>
              <a:t>红色圆柱、黄色方块</a:t>
            </a:r>
            <a:r>
              <a:rPr lang="zh-CN" altLang="en-US" sz="2400" dirty="0">
                <a:latin typeface="黑体" panose="02010609060101010101" pitchFamily="49" charset="-122"/>
                <a:ea typeface="黑体" panose="02010609060101010101" pitchFamily="49" charset="-122"/>
              </a:rPr>
              <a:t>的侧面和正上方均贴有二维码，摆放方向选手可自定。比赛开始后均不能在重新触碰摆放。</a:t>
            </a:r>
            <a:endParaRPr lang="en-US" altLang="zh-CN" sz="2400" dirty="0">
              <a:latin typeface="黑体" panose="02010609060101010101" pitchFamily="49" charset="-122"/>
              <a:ea typeface="黑体" panose="02010609060101010101" pitchFamily="49" charset="-122"/>
            </a:endParaRPr>
          </a:p>
          <a:p>
            <a:endParaRPr lang="en-US" altLang="zh-CN" sz="2400" dirty="0">
              <a:latin typeface="黑体" panose="02010609060101010101" pitchFamily="49" charset="-122"/>
              <a:ea typeface="黑体" panose="02010609060101010101" pitchFamily="49" charset="-122"/>
            </a:endParaRPr>
          </a:p>
          <a:p>
            <a:endParaRPr lang="en-US" altLang="zh-CN" sz="2400" dirty="0">
              <a:latin typeface="黑体" panose="02010609060101010101" pitchFamily="49" charset="-122"/>
              <a:ea typeface="黑体" panose="02010609060101010101" pitchFamily="49" charset="-122"/>
            </a:endParaRPr>
          </a:p>
          <a:p>
            <a:r>
              <a:rPr lang="en-US" altLang="zh-CN" sz="2400" dirty="0">
                <a:latin typeface="黑体" panose="02010609060101010101" pitchFamily="49" charset="-122"/>
                <a:ea typeface="黑体" panose="02010609060101010101" pitchFamily="49" charset="-122"/>
              </a:rPr>
              <a:t>2</a:t>
            </a:r>
            <a:r>
              <a:rPr lang="zh-CN" altLang="en-US" sz="2400" dirty="0">
                <a:latin typeface="黑体" panose="02010609060101010101" pitchFamily="49" charset="-122"/>
                <a:ea typeface="黑体" panose="02010609060101010101" pitchFamily="49" charset="-122"/>
              </a:rPr>
              <a:t>、红色圆柱只要正确分类并完全进入（根据接触面判定）即可有效得分。</a:t>
            </a:r>
            <a:endParaRPr lang="en-US" altLang="zh-CN" sz="2400" dirty="0">
              <a:latin typeface="黑体" panose="02010609060101010101" pitchFamily="49" charset="-122"/>
              <a:ea typeface="黑体" panose="02010609060101010101" pitchFamily="49" charset="-122"/>
            </a:endParaRPr>
          </a:p>
          <a:p>
            <a:endParaRPr lang="en-US" altLang="zh-CN" sz="2400" dirty="0">
              <a:latin typeface="黑体" panose="02010609060101010101" pitchFamily="49" charset="-122"/>
              <a:ea typeface="黑体" panose="02010609060101010101" pitchFamily="49" charset="-122"/>
            </a:endParaRPr>
          </a:p>
          <a:p>
            <a:endParaRPr lang="en-US" altLang="zh-CN" sz="2400" dirty="0">
              <a:latin typeface="黑体" panose="02010609060101010101" pitchFamily="49" charset="-122"/>
              <a:ea typeface="黑体" panose="02010609060101010101" pitchFamily="49" charset="-122"/>
            </a:endParaRPr>
          </a:p>
          <a:p>
            <a:r>
              <a:rPr lang="en-US" altLang="zh-CN" sz="2400" dirty="0">
                <a:latin typeface="黑体" panose="02010609060101010101" pitchFamily="49" charset="-122"/>
                <a:ea typeface="黑体" panose="02010609060101010101" pitchFamily="49" charset="-122"/>
              </a:rPr>
              <a:t>3</a:t>
            </a:r>
            <a:r>
              <a:rPr lang="zh-CN" altLang="en-US" sz="2400" dirty="0">
                <a:latin typeface="黑体" panose="02010609060101010101" pitchFamily="49" charset="-122"/>
                <a:ea typeface="黑体" panose="02010609060101010101" pitchFamily="49" charset="-122"/>
              </a:rPr>
              <a:t>、避让行人任务，小学组行人数量为</a:t>
            </a:r>
            <a:r>
              <a:rPr lang="en-US" altLang="zh-CN" sz="2400" dirty="0">
                <a:latin typeface="黑体" panose="02010609060101010101" pitchFamily="49" charset="-122"/>
                <a:ea typeface="黑体" panose="02010609060101010101" pitchFamily="49" charset="-122"/>
              </a:rPr>
              <a:t>1</a:t>
            </a:r>
            <a:r>
              <a:rPr lang="zh-CN" altLang="en-US" sz="2400" dirty="0">
                <a:latin typeface="黑体" panose="02010609060101010101" pitchFamily="49" charset="-122"/>
                <a:ea typeface="黑体" panose="02010609060101010101" pitchFamily="49" charset="-122"/>
              </a:rPr>
              <a:t>，中学组行人数量为</a:t>
            </a:r>
            <a:r>
              <a:rPr lang="en-US" altLang="zh-CN" sz="2400" dirty="0">
                <a:latin typeface="黑体" panose="02010609060101010101" pitchFamily="49" charset="-122"/>
                <a:ea typeface="黑体" panose="02010609060101010101" pitchFamily="49" charset="-122"/>
              </a:rPr>
              <a:t>2</a:t>
            </a:r>
            <a:r>
              <a:rPr lang="zh-CN" altLang="en-US" sz="2400" dirty="0">
                <a:latin typeface="黑体" panose="02010609060101010101" pitchFamily="49" charset="-122"/>
                <a:ea typeface="黑体" panose="02010609060101010101" pitchFamily="49" charset="-122"/>
              </a:rPr>
              <a:t>，高中组行人数量为</a:t>
            </a:r>
            <a:r>
              <a:rPr lang="en-US" altLang="zh-CN" sz="2400" dirty="0">
                <a:latin typeface="黑体" panose="02010609060101010101" pitchFamily="49" charset="-122"/>
                <a:ea typeface="黑体" panose="02010609060101010101" pitchFamily="49" charset="-122"/>
              </a:rPr>
              <a:t>3</a:t>
            </a:r>
            <a:r>
              <a:rPr lang="zh-CN" altLang="en-US" sz="2400" dirty="0">
                <a:latin typeface="黑体" panose="02010609060101010101" pitchFamily="49" charset="-122"/>
                <a:ea typeface="黑体" panose="02010609060101010101" pitchFamily="49" charset="-122"/>
              </a:rPr>
              <a:t>。行人位置将会在比赛阶段开始前随机摆放（比赛开始后所有队伍使用统一</a:t>
            </a:r>
            <a:r>
              <a:rPr lang="zh-CN" altLang="en-US" sz="2400" dirty="0">
                <a:latin typeface="黑体" panose="02010609060101010101" pitchFamily="49" charset="-122"/>
                <a:ea typeface="黑体" panose="02010609060101010101" pitchFamily="49" charset="-122"/>
              </a:rPr>
              <a:t>位置）。跨线识别或超过</a:t>
            </a:r>
            <a:r>
              <a:rPr lang="en-US" altLang="zh-CN" sz="2400" dirty="0">
                <a:latin typeface="黑体" panose="02010609060101010101" pitchFamily="49" charset="-122"/>
                <a:ea typeface="黑体" panose="02010609060101010101" pitchFamily="49" charset="-122"/>
              </a:rPr>
              <a:t>15CM</a:t>
            </a:r>
            <a:r>
              <a:rPr lang="zh-CN" altLang="en-US" sz="2400" dirty="0">
                <a:latin typeface="黑体" panose="02010609060101010101" pitchFamily="49" charset="-122"/>
                <a:ea typeface="黑体" panose="02010609060101010101" pitchFamily="49" charset="-122"/>
              </a:rPr>
              <a:t>距离以上的识别行人任务行为将被判定任务失败不得分。</a:t>
            </a:r>
            <a:endParaRPr lang="en-US" altLang="zh-CN" sz="2400" dirty="0">
              <a:latin typeface="黑体" panose="02010609060101010101" pitchFamily="49" charset="-122"/>
              <a:ea typeface="黑体" panose="02010609060101010101" pitchFamily="49" charset="-122"/>
            </a:endParaRPr>
          </a:p>
          <a:p>
            <a:endParaRPr lang="en-US" altLang="zh-CN" sz="2400" dirty="0">
              <a:latin typeface="黑体" panose="02010609060101010101" pitchFamily="49" charset="-122"/>
              <a:ea typeface="黑体" panose="02010609060101010101" pitchFamily="49" charset="-122"/>
            </a:endParaRPr>
          </a:p>
          <a:p>
            <a:endParaRPr lang="en-US" altLang="zh-CN" dirty="0">
              <a:latin typeface="黑体" panose="02010609060101010101" pitchFamily="49" charset="-122"/>
              <a:ea typeface="黑体" panose="02010609060101010101" pitchFamily="49" charset="-122"/>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3285" y="3247516"/>
            <a:ext cx="1716923" cy="1287692"/>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05864" y="3247516"/>
            <a:ext cx="1716923" cy="1287692"/>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40071" y="3247516"/>
            <a:ext cx="1716923" cy="1287692"/>
          </a:xfrm>
          <a:prstGeom prst="rect">
            <a:avLst/>
          </a:prstGeom>
        </p:spPr>
      </p:pic>
      <p:pic>
        <p:nvPicPr>
          <p:cNvPr id="4" name="图片 3"/>
          <p:cNvPicPr>
            <a:picLocks noChangeAspect="1"/>
          </p:cNvPicPr>
          <p:nvPr/>
        </p:nvPicPr>
        <p:blipFill>
          <a:blip r:embed="rId6"/>
          <a:stretch>
            <a:fillRect/>
          </a:stretch>
        </p:blipFill>
        <p:spPr>
          <a:xfrm>
            <a:off x="7185592" y="4783252"/>
            <a:ext cx="3254479" cy="188149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运输视频_20250515_12102346">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64135" y="114935"/>
            <a:ext cx="11982450" cy="6656705"/>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0109" y="0"/>
            <a:ext cx="10772775" cy="1658198"/>
          </a:xfrm>
        </p:spPr>
        <p:txBody>
          <a:bodyPr/>
          <a:lstStyle/>
          <a:p>
            <a:r>
              <a:rPr lang="zh-CN" altLang="en-US" b="1" dirty="0">
                <a:solidFill>
                  <a:srgbClr val="00206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竞赛主题</a:t>
            </a:r>
            <a:endParaRPr lang="zh-CN" altLang="en-US" b="1" dirty="0">
              <a:solidFill>
                <a:srgbClr val="00206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676656" y="1658198"/>
            <a:ext cx="10963737" cy="4289448"/>
          </a:xfrm>
        </p:spPr>
        <p:txBody>
          <a:bodyPr>
            <a:noAutofit/>
          </a:bodyPr>
          <a:lstStyle/>
          <a:p>
            <a:pPr marL="0" indent="0" algn="just">
              <a:lnSpc>
                <a:spcPts val="4000"/>
              </a:lnSpc>
              <a:buNone/>
            </a:pPr>
            <a:r>
              <a:rPr lang="en-US" altLang="zh-CN" sz="3200" dirty="0">
                <a:latin typeface="黑体" panose="02010609060101010101" pitchFamily="49" charset="-122"/>
                <a:ea typeface="黑体" panose="02010609060101010101" pitchFamily="49" charset="-122"/>
              </a:rPr>
              <a:t>    </a:t>
            </a:r>
            <a:r>
              <a:rPr lang="zh-CN" altLang="zh-CN" sz="3200" dirty="0">
                <a:latin typeface="黑体" panose="02010609060101010101" pitchFamily="49" charset="-122"/>
                <a:ea typeface="黑体" panose="02010609060101010101" pitchFamily="49" charset="-122"/>
              </a:rPr>
              <a:t>随着智能技术的不断提升，</a:t>
            </a:r>
            <a:r>
              <a:rPr lang="en-US" altLang="zh-CN" sz="3200" dirty="0">
                <a:latin typeface="黑体" panose="02010609060101010101" pitchFamily="49" charset="-122"/>
                <a:ea typeface="黑体" panose="02010609060101010101" pitchFamily="49" charset="-122"/>
              </a:rPr>
              <a:t>AI</a:t>
            </a:r>
            <a:r>
              <a:rPr lang="zh-CN" altLang="zh-CN" sz="3200" dirty="0">
                <a:latin typeface="黑体" panose="02010609060101010101" pitchFamily="49" charset="-122"/>
                <a:ea typeface="黑体" panose="02010609060101010101" pitchFamily="49" charset="-122"/>
              </a:rPr>
              <a:t>智能智能物流越来融入到了我们的日常服务之中，在特定的环境中，帮助我们实现反复多次的自动运输。在运输的过程中机器人会遇到的物品分类、货物运送、道路规划、智能避障等任务。在交通道路上智能运输机器人需按照标识示意进行道路行走。执行道路规划任务的过程中在路口中会出现若干“行人”，机器人需要对行人进行自动停车避让。在这样的一个模拟环境下，让学生情景化的了解和应用人工智能</a:t>
            </a:r>
            <a:r>
              <a:rPr lang="en-US" altLang="zh-CN" sz="3200" dirty="0">
                <a:latin typeface="黑体" panose="02010609060101010101" pitchFamily="49" charset="-122"/>
                <a:ea typeface="黑体" panose="02010609060101010101" pitchFamily="49" charset="-122"/>
              </a:rPr>
              <a:t>AI</a:t>
            </a:r>
            <a:r>
              <a:rPr lang="zh-CN" altLang="zh-CN" sz="3200" dirty="0">
                <a:latin typeface="黑体" panose="02010609060101010101" pitchFamily="49" charset="-122"/>
                <a:ea typeface="黑体" panose="02010609060101010101" pitchFamily="49" charset="-122"/>
              </a:rPr>
              <a:t>信息技术。</a:t>
            </a:r>
            <a:endParaRPr lang="zh-CN" altLang="zh-CN" sz="3200" dirty="0">
              <a:latin typeface="黑体" panose="02010609060101010101" pitchFamily="49" charset="-122"/>
              <a:ea typeface="黑体" panose="02010609060101010101" pitchFamily="49" charset="-122"/>
            </a:endParaRPr>
          </a:p>
          <a:p>
            <a:pPr>
              <a:lnSpc>
                <a:spcPts val="4000"/>
              </a:lnSpc>
            </a:pPr>
            <a:endParaRPr lang="zh-CN" altLang="en-US" sz="3200" dirty="0">
              <a:latin typeface="黑体" panose="02010609060101010101" pitchFamily="49" charset="-122"/>
              <a:ea typeface="黑体" panose="02010609060101010101" pitchFamily="49"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10515600" cy="1325563"/>
          </a:xfrm>
        </p:spPr>
        <p:txBody>
          <a:bodyPr>
            <a:normAutofit/>
          </a:bodyPr>
          <a:lstStyle/>
          <a:p>
            <a:r>
              <a:rPr lang="zh-CN" altLang="zh-CN" b="1" dirty="0">
                <a:solidFill>
                  <a:srgbClr val="00206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一、竞赛场地</a:t>
            </a:r>
            <a:endParaRPr lang="zh-CN" altLang="en-US" b="1" dirty="0">
              <a:solidFill>
                <a:srgbClr val="00206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951033" y="1240778"/>
            <a:ext cx="10391803" cy="1812651"/>
          </a:xfrm>
        </p:spPr>
        <p:txBody>
          <a:bodyPr>
            <a:normAutofit/>
          </a:bodyPr>
          <a:lstStyle/>
          <a:p>
            <a:pPr marL="0" indent="0" algn="just">
              <a:lnSpc>
                <a:spcPts val="3200"/>
              </a:lnSpc>
              <a:buNone/>
            </a:pPr>
            <a:r>
              <a:rPr lang="en-US" altLang="zh-CN" sz="2400" dirty="0">
                <a:latin typeface="黑体" panose="02010609060101010101" pitchFamily="49" charset="-122"/>
                <a:ea typeface="黑体" panose="02010609060101010101" pitchFamily="49" charset="-122"/>
              </a:rPr>
              <a:t>    </a:t>
            </a:r>
            <a:r>
              <a:rPr lang="zh-CN" altLang="zh-CN" sz="2400" dirty="0">
                <a:latin typeface="黑体" panose="02010609060101010101" pitchFamily="49" charset="-122"/>
                <a:ea typeface="黑体" panose="02010609060101010101" pitchFamily="49" charset="-122"/>
              </a:rPr>
              <a:t>竞赛场地长宽为</a:t>
            </a:r>
            <a:r>
              <a:rPr lang="en-US" altLang="zh-CN" sz="2400" dirty="0">
                <a:latin typeface="黑体" panose="02010609060101010101" pitchFamily="49" charset="-122"/>
                <a:ea typeface="黑体" panose="02010609060101010101" pitchFamily="49" charset="-122"/>
              </a:rPr>
              <a:t>237x117Cm</a:t>
            </a:r>
            <a:r>
              <a:rPr lang="zh-CN" altLang="zh-CN" sz="2400" dirty="0">
                <a:latin typeface="黑体" panose="02010609060101010101" pitchFamily="49" charset="-122"/>
                <a:ea typeface="黑体" panose="02010609060101010101" pitchFamily="49" charset="-122"/>
              </a:rPr>
              <a:t>，场地上有大小为</a:t>
            </a:r>
            <a:r>
              <a:rPr lang="en-US" altLang="zh-CN" sz="2400" dirty="0">
                <a:latin typeface="黑体" panose="02010609060101010101" pitchFamily="49" charset="-122"/>
                <a:ea typeface="黑体" panose="02010609060101010101" pitchFamily="49" charset="-122"/>
              </a:rPr>
              <a:t>25x25cm</a:t>
            </a:r>
            <a:r>
              <a:rPr lang="zh-CN" altLang="zh-CN" sz="2400" dirty="0">
                <a:latin typeface="黑体" panose="02010609060101010101" pitchFamily="49" charset="-122"/>
                <a:ea typeface="黑体" panose="02010609060101010101" pitchFamily="49" charset="-122"/>
              </a:rPr>
              <a:t>绿色启动区域， 从启动区开始延伸的黑色引导线构成智能运输的标准道路，引导线粗</a:t>
            </a:r>
            <a:r>
              <a:rPr lang="en-US" altLang="zh-CN" sz="2400" dirty="0">
                <a:latin typeface="黑体" panose="02010609060101010101" pitchFamily="49" charset="-122"/>
                <a:ea typeface="黑体" panose="02010609060101010101" pitchFamily="49" charset="-122"/>
              </a:rPr>
              <a:t>2cm</a:t>
            </a:r>
            <a:r>
              <a:rPr lang="zh-CN" altLang="zh-CN" sz="2400" dirty="0">
                <a:latin typeface="黑体" panose="02010609060101010101" pitchFamily="49" charset="-122"/>
                <a:ea typeface="黑体" panose="02010609060101010101" pitchFamily="49" charset="-122"/>
              </a:rPr>
              <a:t>，在引导线交叉的路口当中有</a:t>
            </a:r>
            <a:r>
              <a:rPr lang="en-US" altLang="zh-CN" sz="2400" dirty="0">
                <a:latin typeface="黑体" panose="02010609060101010101" pitchFamily="49" charset="-122"/>
                <a:ea typeface="黑体" panose="02010609060101010101" pitchFamily="49" charset="-122"/>
              </a:rPr>
              <a:t>6</a:t>
            </a:r>
            <a:r>
              <a:rPr lang="zh-CN" altLang="zh-CN" sz="2400" dirty="0">
                <a:latin typeface="黑体" panose="02010609060101010101" pitchFamily="49" charset="-122"/>
                <a:ea typeface="黑体" panose="02010609060101010101" pitchFamily="49" charset="-122"/>
              </a:rPr>
              <a:t>个行人摆放位置。场地左侧有</a:t>
            </a:r>
            <a:r>
              <a:rPr lang="en-US" altLang="zh-CN" sz="2400" dirty="0">
                <a:latin typeface="黑体" panose="02010609060101010101" pitchFamily="49" charset="-122"/>
                <a:ea typeface="黑体" panose="02010609060101010101" pitchFamily="49" charset="-122"/>
              </a:rPr>
              <a:t>3</a:t>
            </a:r>
            <a:r>
              <a:rPr lang="zh-CN" altLang="zh-CN" sz="2400" dirty="0">
                <a:latin typeface="黑体" panose="02010609060101010101" pitchFamily="49" charset="-122"/>
                <a:ea typeface="黑体" panose="02010609060101010101" pitchFamily="49" charset="-122"/>
              </a:rPr>
              <a:t>个红色摆放区、</a:t>
            </a:r>
            <a:r>
              <a:rPr lang="en-US" altLang="zh-CN" sz="2400" dirty="0">
                <a:latin typeface="黑体" panose="02010609060101010101" pitchFamily="49" charset="-122"/>
                <a:ea typeface="黑体" panose="02010609060101010101" pitchFamily="49" charset="-122"/>
              </a:rPr>
              <a:t>3</a:t>
            </a:r>
            <a:r>
              <a:rPr lang="zh-CN" altLang="zh-CN" sz="2400" dirty="0">
                <a:latin typeface="黑体" panose="02010609060101010101" pitchFamily="49" charset="-122"/>
                <a:ea typeface="黑体" panose="02010609060101010101" pitchFamily="49" charset="-122"/>
              </a:rPr>
              <a:t>个红色放置区。场地的右侧有</a:t>
            </a:r>
            <a:r>
              <a:rPr lang="en-US" altLang="zh-CN" sz="2400" dirty="0">
                <a:latin typeface="黑体" panose="02010609060101010101" pitchFamily="49" charset="-122"/>
                <a:ea typeface="黑体" panose="02010609060101010101" pitchFamily="49" charset="-122"/>
              </a:rPr>
              <a:t>3</a:t>
            </a:r>
            <a:r>
              <a:rPr lang="zh-CN" altLang="zh-CN" sz="2400" dirty="0">
                <a:latin typeface="黑体" panose="02010609060101010101" pitchFamily="49" charset="-122"/>
                <a:ea typeface="黑体" panose="02010609060101010101" pitchFamily="49" charset="-122"/>
              </a:rPr>
              <a:t>个黄色摆放区、</a:t>
            </a:r>
            <a:r>
              <a:rPr lang="en-US" altLang="zh-CN" sz="2400" dirty="0">
                <a:latin typeface="黑体" panose="02010609060101010101" pitchFamily="49" charset="-122"/>
                <a:ea typeface="黑体" panose="02010609060101010101" pitchFamily="49" charset="-122"/>
              </a:rPr>
              <a:t>3</a:t>
            </a:r>
            <a:r>
              <a:rPr lang="zh-CN" altLang="zh-CN" sz="2400" dirty="0">
                <a:latin typeface="黑体" panose="02010609060101010101" pitchFamily="49" charset="-122"/>
                <a:ea typeface="黑体" panose="02010609060101010101" pitchFamily="49" charset="-122"/>
              </a:rPr>
              <a:t>个黄色放置区。</a:t>
            </a:r>
            <a:endParaRPr lang="zh-CN" altLang="zh-CN" sz="2400" dirty="0">
              <a:latin typeface="黑体" panose="02010609060101010101" pitchFamily="49" charset="-122"/>
              <a:ea typeface="黑体" panose="02010609060101010101" pitchFamily="49" charset="-122"/>
            </a:endParaRPr>
          </a:p>
        </p:txBody>
      </p:sp>
      <p:pic>
        <p:nvPicPr>
          <p:cNvPr id="5" name="图片 4"/>
          <p:cNvPicPr/>
          <p:nvPr/>
        </p:nvPicPr>
        <p:blipFill rotWithShape="1">
          <a:blip r:embed="rId1" cstate="email"/>
          <a:srcRect t="24750" b="24852"/>
          <a:stretch>
            <a:fillRect/>
          </a:stretch>
        </p:blipFill>
        <p:spPr bwMode="auto">
          <a:xfrm>
            <a:off x="2943306" y="3072046"/>
            <a:ext cx="5273675" cy="2657475"/>
          </a:xfrm>
          <a:prstGeom prst="rect">
            <a:avLst/>
          </a:prstGeom>
          <a:ln>
            <a:noFill/>
          </a:ln>
        </p:spPr>
      </p:pic>
      <p:sp>
        <p:nvSpPr>
          <p:cNvPr id="6" name="矩形 5"/>
          <p:cNvSpPr/>
          <p:nvPr/>
        </p:nvSpPr>
        <p:spPr>
          <a:xfrm>
            <a:off x="1398120" y="3240721"/>
            <a:ext cx="1338828" cy="369332"/>
          </a:xfrm>
          <a:prstGeom prst="rect">
            <a:avLst/>
          </a:prstGeom>
        </p:spPr>
        <p:txBody>
          <a:bodyPr wrap="none">
            <a:spAutoFit/>
          </a:bodyPr>
          <a:lstStyle/>
          <a:p>
            <a:r>
              <a:rPr lang="zh-CN" altLang="zh-CN" dirty="0"/>
              <a:t>红色摆放区</a:t>
            </a:r>
            <a:endParaRPr lang="zh-CN" altLang="en-US" dirty="0"/>
          </a:p>
        </p:txBody>
      </p:sp>
      <p:sp>
        <p:nvSpPr>
          <p:cNvPr id="8" name="矩形 7"/>
          <p:cNvSpPr/>
          <p:nvPr/>
        </p:nvSpPr>
        <p:spPr>
          <a:xfrm>
            <a:off x="2995188" y="3119336"/>
            <a:ext cx="986667" cy="10055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w="28575">
                <a:solidFill>
                  <a:schemeClr val="tx1"/>
                </a:solidFill>
              </a:ln>
            </a:endParaRPr>
          </a:p>
        </p:txBody>
      </p:sp>
      <p:sp>
        <p:nvSpPr>
          <p:cNvPr id="9" name="矩形 8"/>
          <p:cNvSpPr/>
          <p:nvPr/>
        </p:nvSpPr>
        <p:spPr>
          <a:xfrm>
            <a:off x="7152141" y="3119336"/>
            <a:ext cx="986667" cy="1005511"/>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w="28575">
                <a:solidFill>
                  <a:schemeClr val="tx1"/>
                </a:solidFill>
              </a:ln>
            </a:endParaRPr>
          </a:p>
        </p:txBody>
      </p:sp>
      <p:sp>
        <p:nvSpPr>
          <p:cNvPr id="10" name="矩形 9"/>
          <p:cNvSpPr/>
          <p:nvPr/>
        </p:nvSpPr>
        <p:spPr>
          <a:xfrm>
            <a:off x="5038939" y="6247533"/>
            <a:ext cx="1107996" cy="369332"/>
          </a:xfrm>
          <a:prstGeom prst="rect">
            <a:avLst/>
          </a:prstGeom>
        </p:spPr>
        <p:txBody>
          <a:bodyPr wrap="none">
            <a:spAutoFit/>
          </a:bodyPr>
          <a:lstStyle/>
          <a:p>
            <a:r>
              <a:rPr lang="zh-CN" altLang="zh-CN" dirty="0"/>
              <a:t>启动区域</a:t>
            </a:r>
            <a:endParaRPr lang="zh-CN" altLang="en-US" dirty="0"/>
          </a:p>
        </p:txBody>
      </p:sp>
      <p:cxnSp>
        <p:nvCxnSpPr>
          <p:cNvPr id="12" name="直接箭头连接符 11"/>
          <p:cNvCxnSpPr>
            <a:stCxn id="10" idx="0"/>
          </p:cNvCxnSpPr>
          <p:nvPr/>
        </p:nvCxnSpPr>
        <p:spPr>
          <a:xfrm flipH="1" flipV="1">
            <a:off x="5580144" y="5084324"/>
            <a:ext cx="12793" cy="1163209"/>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8423341" y="3240721"/>
            <a:ext cx="1338828" cy="369332"/>
          </a:xfrm>
          <a:prstGeom prst="rect">
            <a:avLst/>
          </a:prstGeom>
        </p:spPr>
        <p:txBody>
          <a:bodyPr wrap="none">
            <a:spAutoFit/>
          </a:bodyPr>
          <a:lstStyle/>
          <a:p>
            <a:r>
              <a:rPr lang="zh-CN" altLang="zh-CN" dirty="0"/>
              <a:t>黄色摆放区</a:t>
            </a:r>
            <a:endParaRPr lang="zh-CN" altLang="en-US" dirty="0"/>
          </a:p>
        </p:txBody>
      </p:sp>
      <p:sp>
        <p:nvSpPr>
          <p:cNvPr id="15" name="椭圆 14"/>
          <p:cNvSpPr/>
          <p:nvPr/>
        </p:nvSpPr>
        <p:spPr>
          <a:xfrm>
            <a:off x="5421083" y="3845668"/>
            <a:ext cx="291829" cy="279179"/>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5447023" y="4287133"/>
            <a:ext cx="291829" cy="279179"/>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3488521" y="4880043"/>
            <a:ext cx="291829" cy="279179"/>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7353645" y="4870076"/>
            <a:ext cx="291829" cy="279179"/>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3729112" y="3905447"/>
            <a:ext cx="291829" cy="279179"/>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7106394" y="3905447"/>
            <a:ext cx="291829" cy="279179"/>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1008859" y="4730956"/>
            <a:ext cx="1569660" cy="369332"/>
          </a:xfrm>
          <a:prstGeom prst="rect">
            <a:avLst/>
          </a:prstGeom>
        </p:spPr>
        <p:txBody>
          <a:bodyPr wrap="none">
            <a:spAutoFit/>
          </a:bodyPr>
          <a:lstStyle/>
          <a:p>
            <a:r>
              <a:rPr lang="zh-CN" altLang="zh-CN" dirty="0"/>
              <a:t>行人摆放位置</a:t>
            </a:r>
            <a:endParaRPr lang="zh-CN" altLang="en-US" dirty="0"/>
          </a:p>
        </p:txBody>
      </p:sp>
      <p:cxnSp>
        <p:nvCxnSpPr>
          <p:cNvPr id="23" name="直接箭头连接符 22"/>
          <p:cNvCxnSpPr/>
          <p:nvPr/>
        </p:nvCxnSpPr>
        <p:spPr>
          <a:xfrm>
            <a:off x="2551813" y="4953139"/>
            <a:ext cx="833413" cy="4504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3440911" y="5854153"/>
            <a:ext cx="1338828" cy="369332"/>
          </a:xfrm>
          <a:prstGeom prst="rect">
            <a:avLst/>
          </a:prstGeom>
        </p:spPr>
        <p:txBody>
          <a:bodyPr wrap="none">
            <a:spAutoFit/>
          </a:bodyPr>
          <a:lstStyle/>
          <a:p>
            <a:r>
              <a:rPr lang="zh-CN" altLang="zh-CN" dirty="0"/>
              <a:t>红色放置区</a:t>
            </a:r>
            <a:endParaRPr lang="zh-CN" altLang="en-US" dirty="0"/>
          </a:p>
        </p:txBody>
      </p:sp>
      <p:cxnSp>
        <p:nvCxnSpPr>
          <p:cNvPr id="29" name="直接箭头连接符 28"/>
          <p:cNvCxnSpPr/>
          <p:nvPr/>
        </p:nvCxnSpPr>
        <p:spPr>
          <a:xfrm flipV="1">
            <a:off x="4247745" y="3622091"/>
            <a:ext cx="791194" cy="22320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a:stCxn id="26" idx="0"/>
          </p:cNvCxnSpPr>
          <p:nvPr/>
        </p:nvCxnSpPr>
        <p:spPr>
          <a:xfrm flipH="1" flipV="1">
            <a:off x="3487934" y="5434520"/>
            <a:ext cx="622391" cy="4196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p:nvPr/>
        </p:nvCxnSpPr>
        <p:spPr>
          <a:xfrm flipV="1">
            <a:off x="4416231" y="5434519"/>
            <a:ext cx="532016" cy="41876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矩形 36"/>
          <p:cNvSpPr/>
          <p:nvPr/>
        </p:nvSpPr>
        <p:spPr>
          <a:xfrm>
            <a:off x="6337901" y="5878201"/>
            <a:ext cx="1338828" cy="369332"/>
          </a:xfrm>
          <a:prstGeom prst="rect">
            <a:avLst/>
          </a:prstGeom>
        </p:spPr>
        <p:txBody>
          <a:bodyPr wrap="none">
            <a:spAutoFit/>
          </a:bodyPr>
          <a:lstStyle/>
          <a:p>
            <a:r>
              <a:rPr lang="zh-CN" altLang="zh-CN" dirty="0"/>
              <a:t>黄色放置区</a:t>
            </a:r>
            <a:endParaRPr lang="zh-CN" altLang="en-US" dirty="0"/>
          </a:p>
        </p:txBody>
      </p:sp>
      <p:cxnSp>
        <p:nvCxnSpPr>
          <p:cNvPr id="39" name="直接箭头连接符 38"/>
          <p:cNvCxnSpPr/>
          <p:nvPr/>
        </p:nvCxnSpPr>
        <p:spPr>
          <a:xfrm flipH="1" flipV="1">
            <a:off x="6049310" y="3622091"/>
            <a:ext cx="994695" cy="2231195"/>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接箭头连接符 41"/>
          <p:cNvCxnSpPr/>
          <p:nvPr/>
        </p:nvCxnSpPr>
        <p:spPr>
          <a:xfrm flipV="1">
            <a:off x="7152141" y="5434519"/>
            <a:ext cx="539080" cy="418767"/>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接箭头连接符 44"/>
          <p:cNvCxnSpPr/>
          <p:nvPr/>
        </p:nvCxnSpPr>
        <p:spPr>
          <a:xfrm flipH="1" flipV="1">
            <a:off x="6195226" y="5416261"/>
            <a:ext cx="611069" cy="437025"/>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81654" y="146303"/>
            <a:ext cx="4228691" cy="1325563"/>
          </a:xfrm>
        </p:spPr>
        <p:txBody>
          <a:bodyPr>
            <a:normAutofit/>
          </a:bodyPr>
          <a:lstStyle/>
          <a:p>
            <a:r>
              <a:rPr lang="zh-CN" altLang="zh-CN" b="1" dirty="0">
                <a:solidFill>
                  <a:srgbClr val="00206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竞赛任务</a:t>
            </a:r>
            <a:r>
              <a:rPr lang="zh-CN" altLang="en-US" b="1" dirty="0">
                <a:solidFill>
                  <a:srgbClr val="00206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道具</a:t>
            </a:r>
            <a:endParaRPr lang="zh-CN" altLang="en-US" b="1" dirty="0">
              <a:solidFill>
                <a:srgbClr val="00206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922549" y="1588509"/>
            <a:ext cx="4557365" cy="950001"/>
          </a:xfrm>
        </p:spPr>
        <p:txBody>
          <a:bodyPr>
            <a:noAutofit/>
          </a:bodyPr>
          <a:lstStyle/>
          <a:p>
            <a:pPr marL="0" indent="0">
              <a:buNone/>
            </a:pPr>
            <a:r>
              <a:rPr lang="en-US" altLang="zh-CN" sz="2400" dirty="0"/>
              <a:t>1</a:t>
            </a:r>
            <a:r>
              <a:rPr lang="zh-CN" altLang="en-US" sz="2400" dirty="0"/>
              <a:t>、</a:t>
            </a:r>
            <a:r>
              <a:rPr lang="zh-CN" altLang="zh-CN" sz="2400" dirty="0"/>
              <a:t>摆放区</a:t>
            </a:r>
            <a:r>
              <a:rPr lang="en-US" altLang="zh-CN" sz="2400" dirty="0"/>
              <a:t>3</a:t>
            </a:r>
            <a:r>
              <a:rPr lang="zh-CN" altLang="zh-CN" sz="2400" dirty="0"/>
              <a:t>个直径</a:t>
            </a:r>
            <a:r>
              <a:rPr lang="en-US" altLang="zh-CN" sz="2400" dirty="0"/>
              <a:t>5.5cm</a:t>
            </a:r>
            <a:r>
              <a:rPr lang="zh-CN" altLang="zh-CN" sz="2400" dirty="0"/>
              <a:t>高</a:t>
            </a:r>
            <a:r>
              <a:rPr lang="en-US" altLang="zh-CN" sz="2400" dirty="0"/>
              <a:t>5.5cm</a:t>
            </a:r>
            <a:r>
              <a:rPr lang="zh-CN" altLang="zh-CN" sz="2400" dirty="0"/>
              <a:t>的圆柱</a:t>
            </a:r>
            <a:r>
              <a:rPr lang="zh-CN" altLang="en-US" sz="2400" dirty="0"/>
              <a:t>，柱面贴有二维码标签。</a:t>
            </a:r>
            <a:endParaRPr lang="en-US" altLang="zh-CN" sz="2400" dirty="0"/>
          </a:p>
        </p:txBody>
      </p:sp>
      <p:pic>
        <p:nvPicPr>
          <p:cNvPr id="1026" name="Picture 2" descr="微信图片_20241203095803"/>
          <p:cNvPicPr>
            <a:picLocks noChangeAspect="1" noChangeArrowheads="1"/>
          </p:cNvPicPr>
          <p:nvPr/>
        </p:nvPicPr>
        <p:blipFill>
          <a:blip r:embed="rId1" cstate="print">
            <a:extLst>
              <a:ext uri="{BEBA8EAE-BF5A-486C-A8C5-ECC9F3942E4B}">
                <a14:imgProps xmlns:a14="http://schemas.microsoft.com/office/drawing/2010/main">
                  <a14:imgLayer r:embed="rId2">
                    <a14:imgEffect>
                      <a14:backgroundRemoval t="9590" b="82440" l="0" r="100000">
                        <a14:foregroundMark x1="43899" y1="26257" x2="52728" y2="57738"/>
                        <a14:foregroundMark x1="76414" y1="32209" x2="85565" y2="64980"/>
                        <a14:backgroundMark x1="34425" y1="70536" x2="67560" y2="68816"/>
                        <a14:backgroundMark x1="92188" y1="69246" x2="95040" y2="44544"/>
                        <a14:backgroundMark x1="6324" y1="72222" x2="2852" y2="47123"/>
                        <a14:backgroundMark x1="36310" y1="59888" x2="35987" y2="44544"/>
                        <a14:backgroundMark x1="63145" y1="61144" x2="63145" y2="44544"/>
                      </a14:backgroundRemoval>
                    </a14:imgEffect>
                  </a14:imgLayer>
                </a14:imgProps>
              </a:ext>
              <a:ext uri="{28A0092B-C50C-407E-A947-70E740481C1C}">
                <a14:useLocalDpi xmlns:a14="http://schemas.microsoft.com/office/drawing/2010/main" val="0"/>
              </a:ext>
            </a:extLst>
          </a:blip>
          <a:srcRect t="13695" b="24829"/>
          <a:stretch>
            <a:fillRect/>
          </a:stretch>
        </p:blipFill>
        <p:spPr bwMode="auto">
          <a:xfrm>
            <a:off x="1868450" y="4721194"/>
            <a:ext cx="3150500" cy="1436472"/>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descr="C:\Users\surface\AppData\Local\Microsoft\Windows\INetCache\Content.Word\微信图片_20241203095808.jpg"/>
          <p:cNvPicPr/>
          <p:nvPr/>
        </p:nvPicPr>
        <p:blipFill rotWithShape="1">
          <a:blip r:embed="rId3" cstate="print">
            <a:extLst>
              <a:ext uri="{BEBA8EAE-BF5A-486C-A8C5-ECC9F3942E4B}">
                <a14:imgProps xmlns:a14="http://schemas.microsoft.com/office/drawing/2010/main">
                  <a14:imgLayer r:embed="rId4">
                    <a14:imgEffect>
                      <a14:backgroundRemoval t="7011" b="73801" l="0" r="100000"/>
                    </a14:imgEffect>
                  </a14:imgLayer>
                </a14:imgProps>
              </a:ext>
              <a:ext uri="{28A0092B-C50C-407E-A947-70E740481C1C}">
                <a14:useLocalDpi xmlns:a14="http://schemas.microsoft.com/office/drawing/2010/main" val="0"/>
              </a:ext>
            </a:extLst>
          </a:blip>
          <a:srcRect b="26019"/>
          <a:stretch>
            <a:fillRect/>
          </a:stretch>
        </p:blipFill>
        <p:spPr bwMode="auto">
          <a:xfrm>
            <a:off x="1868450" y="2193701"/>
            <a:ext cx="2922201" cy="1579853"/>
          </a:xfrm>
          <a:prstGeom prst="rect">
            <a:avLst/>
          </a:prstGeom>
          <a:noFill/>
          <a:ln>
            <a:noFill/>
          </a:ln>
        </p:spPr>
      </p:pic>
      <p:sp>
        <p:nvSpPr>
          <p:cNvPr id="4" name="矩形 3"/>
          <p:cNvSpPr/>
          <p:nvPr/>
        </p:nvSpPr>
        <p:spPr>
          <a:xfrm>
            <a:off x="856067" y="3773554"/>
            <a:ext cx="4851304" cy="830997"/>
          </a:xfrm>
          <a:prstGeom prst="rect">
            <a:avLst/>
          </a:prstGeom>
        </p:spPr>
        <p:txBody>
          <a:bodyPr wrap="square">
            <a:spAutoFit/>
          </a:bodyPr>
          <a:lstStyle/>
          <a:p>
            <a:r>
              <a:rPr lang="en-US" altLang="zh-CN" sz="2400" dirty="0"/>
              <a:t>2</a:t>
            </a:r>
            <a:r>
              <a:rPr lang="zh-CN" altLang="en-US" sz="2400" dirty="0"/>
              <a:t>、</a:t>
            </a:r>
            <a:r>
              <a:rPr lang="zh-CN" altLang="zh-CN" sz="2400" dirty="0"/>
              <a:t>黄色摆放区有</a:t>
            </a:r>
            <a:r>
              <a:rPr lang="en-US" altLang="zh-CN" sz="2400" dirty="0"/>
              <a:t>3</a:t>
            </a:r>
            <a:r>
              <a:rPr lang="zh-CN" altLang="zh-CN" sz="2400" dirty="0"/>
              <a:t>个边长为</a:t>
            </a:r>
            <a:r>
              <a:rPr lang="en-US" altLang="zh-CN" sz="2400" dirty="0"/>
              <a:t>5.5cm</a:t>
            </a:r>
            <a:r>
              <a:rPr lang="zh-CN" altLang="zh-CN" sz="2400" dirty="0"/>
              <a:t>的正方块</a:t>
            </a:r>
            <a:r>
              <a:rPr lang="zh-CN" altLang="en-US" sz="2400" dirty="0"/>
              <a:t>，单面</a:t>
            </a:r>
            <a:r>
              <a:rPr lang="zh-CN" altLang="zh-CN" sz="2400" dirty="0"/>
              <a:t>贴有二维码标签。</a:t>
            </a:r>
            <a:endParaRPr lang="zh-CN" altLang="zh-CN" sz="2400" dirty="0">
              <a:effectLst/>
            </a:endParaRPr>
          </a:p>
        </p:txBody>
      </p:sp>
      <p:pic>
        <p:nvPicPr>
          <p:cNvPr id="1027" name="Picture 3" descr="微信图片_2024120309582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00" t="7976" b="9412"/>
          <a:stretch>
            <a:fillRect/>
          </a:stretch>
        </p:blipFill>
        <p:spPr bwMode="auto">
          <a:xfrm>
            <a:off x="6985937" y="3044695"/>
            <a:ext cx="3041356" cy="197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6830623" y="1580142"/>
            <a:ext cx="4278365" cy="954107"/>
          </a:xfrm>
          <a:prstGeom prst="rect">
            <a:avLst/>
          </a:prstGeom>
        </p:spPr>
        <p:txBody>
          <a:bodyPr wrap="square">
            <a:spAutoFit/>
          </a:bodyPr>
          <a:lstStyle/>
          <a:p>
            <a:r>
              <a:rPr lang="en-US" altLang="zh-CN" sz="2800" dirty="0">
                <a:cs typeface="Times New Roman" panose="02020603050405020304" pitchFamily="18" charset="0"/>
              </a:rPr>
              <a:t>3</a:t>
            </a:r>
            <a:r>
              <a:rPr lang="zh-CN" altLang="en-US" sz="2800" dirty="0">
                <a:cs typeface="Times New Roman" panose="02020603050405020304" pitchFamily="18" charset="0"/>
              </a:rPr>
              <a:t>、</a:t>
            </a:r>
            <a:r>
              <a:rPr lang="zh-CN" altLang="zh-CN" sz="2800" dirty="0">
                <a:cs typeface="Times New Roman" panose="02020603050405020304" pitchFamily="18" charset="0"/>
              </a:rPr>
              <a:t>边长为</a:t>
            </a:r>
            <a:r>
              <a:rPr lang="en-US" altLang="zh-CN" sz="2800" dirty="0">
                <a:cs typeface="Times New Roman" panose="02020603050405020304" pitchFamily="18" charset="0"/>
              </a:rPr>
              <a:t>5.5cm</a:t>
            </a:r>
            <a:r>
              <a:rPr lang="zh-CN" altLang="zh-CN" sz="2800" dirty="0">
                <a:cs typeface="Times New Roman" panose="02020603050405020304" pitchFamily="18" charset="0"/>
              </a:rPr>
              <a:t>的黑色正方块示意为行人</a:t>
            </a:r>
            <a:r>
              <a:rPr lang="zh-CN" altLang="en-US" sz="2800" dirty="0">
                <a:cs typeface="Times New Roman" panose="02020603050405020304" pitchFamily="18" charset="0"/>
              </a:rPr>
              <a:t>。</a:t>
            </a:r>
            <a:endParaRPr lang="zh-CN" altLang="en-US" sz="2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10515600" cy="1325563"/>
          </a:xfrm>
        </p:spPr>
        <p:txBody>
          <a:bodyPr>
            <a:normAutofit/>
          </a:bodyPr>
          <a:lstStyle/>
          <a:p>
            <a:r>
              <a:rPr lang="zh-CN" altLang="en-US" b="1" dirty="0">
                <a:solidFill>
                  <a:srgbClr val="00206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二、任务要求及得分</a:t>
            </a:r>
            <a:endParaRPr lang="zh-CN" altLang="en-US" b="1" dirty="0">
              <a:solidFill>
                <a:srgbClr val="00206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658385" y="1158270"/>
            <a:ext cx="10875230" cy="2057602"/>
          </a:xfrm>
        </p:spPr>
        <p:txBody>
          <a:bodyPr>
            <a:noAutofit/>
          </a:bodyPr>
          <a:lstStyle/>
          <a:p>
            <a:pPr>
              <a:lnSpc>
                <a:spcPts val="4400"/>
              </a:lnSpc>
            </a:pPr>
            <a:r>
              <a:rPr lang="zh-CN" altLang="zh-CN" sz="2000" b="1" dirty="0">
                <a:latin typeface="黑体" panose="02010609060101010101" pitchFamily="49" charset="-122"/>
                <a:ea typeface="黑体" panose="02010609060101010101" pitchFamily="49" charset="-122"/>
              </a:rPr>
              <a:t>物品分类：</a:t>
            </a:r>
            <a:r>
              <a:rPr lang="zh-CN" altLang="zh-CN" sz="2000" dirty="0">
                <a:latin typeface="黑体" panose="02010609060101010101" pitchFamily="49" charset="-122"/>
                <a:ea typeface="黑体" panose="02010609060101010101" pitchFamily="49" charset="-122"/>
              </a:rPr>
              <a:t>机器人需识别按照物品上的二维码标签，将物品送至对应的放置区域内。</a:t>
            </a:r>
            <a:r>
              <a:rPr lang="zh-CN" altLang="zh-CN" sz="2000" b="1" dirty="0">
                <a:latin typeface="黑体" panose="02010609060101010101" pitchFamily="49" charset="-122"/>
                <a:ea typeface="黑体" panose="02010609060101010101" pitchFamily="49" charset="-122"/>
              </a:rPr>
              <a:t>摆放区的物品摆放位置在</a:t>
            </a:r>
            <a:r>
              <a:rPr lang="zh-CN" altLang="zh-CN" sz="2000" b="1" dirty="0">
                <a:solidFill>
                  <a:srgbClr val="FF0000"/>
                </a:solidFill>
                <a:latin typeface="黑体" panose="02010609060101010101" pitchFamily="49" charset="-122"/>
                <a:ea typeface="黑体" panose="02010609060101010101" pitchFamily="49" charset="-122"/>
              </a:rPr>
              <a:t>调试结束后</a:t>
            </a:r>
            <a:r>
              <a:rPr lang="zh-CN" altLang="zh-CN" sz="2000" b="1" dirty="0">
                <a:latin typeface="黑体" panose="02010609060101010101" pitchFamily="49" charset="-122"/>
                <a:ea typeface="黑体" panose="02010609060101010101" pitchFamily="49" charset="-122"/>
              </a:rPr>
              <a:t>，展示封存阶段由裁判员抽签摆放位置，一旦确认，所有参赛队伍任务位置保持一致。放置区的标识在</a:t>
            </a:r>
            <a:r>
              <a:rPr lang="zh-CN" altLang="zh-CN" sz="2000" b="1" dirty="0">
                <a:solidFill>
                  <a:srgbClr val="FF0000"/>
                </a:solidFill>
                <a:latin typeface="黑体" panose="02010609060101010101" pitchFamily="49" charset="-122"/>
                <a:ea typeface="黑体" panose="02010609060101010101" pitchFamily="49" charset="-122"/>
              </a:rPr>
              <a:t>调试阶段前公布</a:t>
            </a:r>
            <a:r>
              <a:rPr lang="zh-CN" altLang="zh-CN" sz="2000" dirty="0">
                <a:latin typeface="黑体" panose="02010609060101010101" pitchFamily="49" charset="-122"/>
                <a:ea typeface="黑体" panose="02010609060101010101" pitchFamily="49" charset="-122"/>
              </a:rPr>
              <a:t>。每正确放置一个物品完全进入摆放区内可获得</a:t>
            </a:r>
            <a:r>
              <a:rPr lang="en-US" altLang="zh-CN" sz="2000" dirty="0">
                <a:latin typeface="黑体" panose="02010609060101010101" pitchFamily="49" charset="-122"/>
                <a:ea typeface="黑体" panose="02010609060101010101" pitchFamily="49" charset="-122"/>
              </a:rPr>
              <a:t>50</a:t>
            </a:r>
            <a:r>
              <a:rPr lang="zh-CN" altLang="zh-CN" sz="2000" dirty="0">
                <a:latin typeface="黑体" panose="02010609060101010101" pitchFamily="49" charset="-122"/>
                <a:ea typeface="黑体" panose="02010609060101010101" pitchFamily="49" charset="-122"/>
              </a:rPr>
              <a:t>分。</a:t>
            </a:r>
            <a:endParaRPr lang="zh-CN" altLang="zh-CN" sz="2000" dirty="0">
              <a:latin typeface="黑体" panose="02010609060101010101" pitchFamily="49" charset="-122"/>
              <a:ea typeface="黑体" panose="02010609060101010101" pitchFamily="49" charset="-122"/>
            </a:endParaRPr>
          </a:p>
        </p:txBody>
      </p:sp>
      <p:pic>
        <p:nvPicPr>
          <p:cNvPr id="2050" name="Picture 2" descr="微信图片_20241203111611"/>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4688" t="10053" r="19420" b="12286"/>
          <a:stretch>
            <a:fillRect/>
          </a:stretch>
        </p:blipFill>
        <p:spPr bwMode="auto">
          <a:xfrm>
            <a:off x="8054100" y="3553837"/>
            <a:ext cx="2535677" cy="1946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微信图片_2024120311160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551" t="13580" r="9056" b="10977"/>
          <a:stretch>
            <a:fillRect/>
          </a:stretch>
        </p:blipFill>
        <p:spPr bwMode="auto">
          <a:xfrm>
            <a:off x="4604426" y="3553837"/>
            <a:ext cx="2522707" cy="1945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微信图片_20241203095812"/>
          <p:cNvPicPr>
            <a:picLocks noChangeAspect="1" noChangeArrowheads="1"/>
          </p:cNvPicPr>
          <p:nvPr/>
        </p:nvPicPr>
        <p:blipFill>
          <a:blip r:embed="rId3" cstate="print">
            <a:extLst>
              <a:ext uri="{28A0092B-C50C-407E-A947-70E740481C1C}">
                <a14:useLocalDpi xmlns:a14="http://schemas.microsoft.com/office/drawing/2010/main" val="0"/>
              </a:ext>
            </a:extLst>
          </a:blip>
          <a:srcRect b="7024"/>
          <a:stretch>
            <a:fillRect/>
          </a:stretch>
        </p:blipFill>
        <p:spPr bwMode="auto">
          <a:xfrm>
            <a:off x="886737" y="3553837"/>
            <a:ext cx="2790722" cy="194553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4481209" y="5584378"/>
            <a:ext cx="2769140" cy="646331"/>
          </a:xfrm>
          <a:prstGeom prst="rect">
            <a:avLst/>
          </a:prstGeom>
        </p:spPr>
        <p:txBody>
          <a:bodyPr wrap="square">
            <a:spAutoFit/>
          </a:bodyPr>
          <a:lstStyle/>
          <a:p>
            <a:r>
              <a:rPr lang="zh-CN" altLang="zh-CN" dirty="0">
                <a:cs typeface="Times New Roman" panose="02020603050405020304" pitchFamily="18" charset="0"/>
              </a:rPr>
              <a:t>正确对应分类并完全进入 </a:t>
            </a:r>
            <a:r>
              <a:rPr lang="zh-CN" altLang="zh-CN" dirty="0">
                <a:solidFill>
                  <a:srgbClr val="FF0000"/>
                </a:solidFill>
                <a:cs typeface="Times New Roman" panose="02020603050405020304" pitchFamily="18" charset="0"/>
              </a:rPr>
              <a:t>有效得分</a:t>
            </a:r>
            <a:endParaRPr lang="zh-CN" altLang="en-US" dirty="0"/>
          </a:p>
        </p:txBody>
      </p:sp>
      <p:sp>
        <p:nvSpPr>
          <p:cNvPr id="5" name="矩形 4"/>
          <p:cNvSpPr/>
          <p:nvPr/>
        </p:nvSpPr>
        <p:spPr>
          <a:xfrm>
            <a:off x="7961687" y="5638124"/>
            <a:ext cx="3178105" cy="646331"/>
          </a:xfrm>
          <a:prstGeom prst="rect">
            <a:avLst/>
          </a:prstGeom>
        </p:spPr>
        <p:txBody>
          <a:bodyPr wrap="square">
            <a:spAutoFit/>
          </a:bodyPr>
          <a:lstStyle/>
          <a:p>
            <a:r>
              <a:rPr lang="zh-CN" altLang="zh-CN" dirty="0">
                <a:cs typeface="Times New Roman" panose="02020603050405020304" pitchFamily="18" charset="0"/>
              </a:rPr>
              <a:t>错误对应分类或不在区域内 </a:t>
            </a:r>
            <a:r>
              <a:rPr lang="zh-CN" altLang="zh-CN" dirty="0">
                <a:solidFill>
                  <a:srgbClr val="FF0000"/>
                </a:solidFill>
                <a:cs typeface="Times New Roman" panose="02020603050405020304" pitchFamily="18" charset="0"/>
              </a:rPr>
              <a:t>无效得分</a:t>
            </a:r>
            <a:endParaRPr lang="zh-CN" altLang="en-US" dirty="0"/>
          </a:p>
        </p:txBody>
      </p:sp>
      <p:sp>
        <p:nvSpPr>
          <p:cNvPr id="7" name="矩形 6"/>
          <p:cNvSpPr/>
          <p:nvPr/>
        </p:nvSpPr>
        <p:spPr>
          <a:xfrm>
            <a:off x="815216" y="5591957"/>
            <a:ext cx="2954655" cy="369332"/>
          </a:xfrm>
          <a:prstGeom prst="rect">
            <a:avLst/>
          </a:prstGeom>
        </p:spPr>
        <p:txBody>
          <a:bodyPr wrap="none">
            <a:spAutoFit/>
          </a:bodyPr>
          <a:lstStyle/>
          <a:p>
            <a:r>
              <a:rPr lang="zh-CN" altLang="en-US" dirty="0"/>
              <a:t>分类物品起始摆放位置示意</a:t>
            </a:r>
            <a:endParaRPr lang="zh-CN"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933120"/>
            <a:ext cx="10515600" cy="2123804"/>
          </a:xfrm>
        </p:spPr>
        <p:txBody>
          <a:bodyPr>
            <a:normAutofit fontScale="92500"/>
          </a:bodyPr>
          <a:lstStyle/>
          <a:p>
            <a:pPr algn="just">
              <a:lnSpc>
                <a:spcPts val="3500"/>
              </a:lnSpc>
            </a:pPr>
            <a:r>
              <a:rPr lang="zh-CN" altLang="zh-CN" b="1" dirty="0">
                <a:latin typeface="黑体" panose="02010609060101010101" pitchFamily="49" charset="-122"/>
                <a:ea typeface="黑体" panose="02010609060101010101" pitchFamily="49" charset="-122"/>
              </a:rPr>
              <a:t>货物运送：</a:t>
            </a:r>
            <a:r>
              <a:rPr lang="zh-CN" altLang="zh-CN" sz="2400" dirty="0">
                <a:latin typeface="黑体" panose="02010609060101010101" pitchFamily="49" charset="-122"/>
                <a:ea typeface="黑体" panose="02010609060101010101" pitchFamily="49" charset="-122"/>
              </a:rPr>
              <a:t>机器人从摆放区将物品</a:t>
            </a:r>
            <a:r>
              <a:rPr lang="zh-CN" altLang="zh-CN" sz="2400" b="1" dirty="0">
                <a:latin typeface="黑体" panose="02010609060101010101" pitchFamily="49" charset="-122"/>
                <a:ea typeface="黑体" panose="02010609060101010101" pitchFamily="49" charset="-122"/>
              </a:rPr>
              <a:t>带离或移出摆放区</a:t>
            </a:r>
            <a:r>
              <a:rPr lang="zh-CN" altLang="zh-CN" sz="2400" dirty="0">
                <a:latin typeface="黑体" panose="02010609060101010101" pitchFamily="49" charset="-122"/>
                <a:ea typeface="黑体" panose="02010609060101010101" pitchFamily="49" charset="-122"/>
              </a:rPr>
              <a:t>。</a:t>
            </a:r>
            <a:endParaRPr lang="en-US" altLang="zh-CN" sz="2400" dirty="0">
              <a:latin typeface="黑体" panose="02010609060101010101" pitchFamily="49" charset="-122"/>
              <a:ea typeface="黑体" panose="02010609060101010101" pitchFamily="49" charset="-122"/>
            </a:endParaRPr>
          </a:p>
          <a:p>
            <a:pPr marL="0" indent="0" algn="just">
              <a:lnSpc>
                <a:spcPts val="3500"/>
              </a:lnSpc>
              <a:buNone/>
            </a:pPr>
            <a:r>
              <a:rPr lang="en-US" altLang="zh-CN" sz="2400" dirty="0">
                <a:latin typeface="黑体" panose="02010609060101010101" pitchFamily="49" charset="-122"/>
                <a:ea typeface="黑体" panose="02010609060101010101" pitchFamily="49" charset="-122"/>
              </a:rPr>
              <a:t>    </a:t>
            </a:r>
            <a:r>
              <a:rPr lang="zh-CN" altLang="zh-CN" sz="2400" dirty="0">
                <a:latin typeface="黑体" panose="02010609060101010101" pitchFamily="49" charset="-122"/>
                <a:ea typeface="黑体" panose="02010609060101010101" pitchFamily="49" charset="-122"/>
              </a:rPr>
              <a:t>在运送物品（红色圆柱、黄色方块）过程中除放置区和摆放区外，运送物品</a:t>
            </a:r>
            <a:r>
              <a:rPr lang="zh-CN" altLang="zh-CN" sz="2400" dirty="0">
                <a:solidFill>
                  <a:srgbClr val="FF0000"/>
                </a:solidFill>
                <a:latin typeface="黑体" panose="02010609060101010101" pitchFamily="49" charset="-122"/>
                <a:ea typeface="黑体" panose="02010609060101010101" pitchFamily="49" charset="-122"/>
              </a:rPr>
              <a:t>全过程不能与场地接触</a:t>
            </a:r>
            <a:r>
              <a:rPr lang="zh-CN" altLang="zh-CN" sz="2400" dirty="0">
                <a:latin typeface="黑体" panose="02010609060101010101" pitchFamily="49" charset="-122"/>
                <a:ea typeface="黑体" panose="02010609060101010101" pitchFamily="49" charset="-122"/>
              </a:rPr>
              <a:t>，否则视为运输失败。掉落在场地上的物品将被移除出场地，机器人</a:t>
            </a:r>
            <a:r>
              <a:rPr lang="zh-CN" altLang="zh-CN" sz="2400" b="1" dirty="0">
                <a:solidFill>
                  <a:srgbClr val="FF0000"/>
                </a:solidFill>
                <a:latin typeface="黑体" panose="02010609060101010101" pitchFamily="49" charset="-122"/>
                <a:ea typeface="黑体" panose="02010609060101010101" pitchFamily="49" charset="-122"/>
              </a:rPr>
              <a:t>每次运输不超过两个物品</a:t>
            </a:r>
            <a:r>
              <a:rPr lang="zh-CN" altLang="zh-CN" sz="2400" dirty="0">
                <a:latin typeface="黑体" panose="02010609060101010101" pitchFamily="49" charset="-122"/>
                <a:ea typeface="黑体" panose="02010609060101010101" pitchFamily="49" charset="-122"/>
              </a:rPr>
              <a:t>。将摆放区的物品带离摆放区可获得</a:t>
            </a:r>
            <a:r>
              <a:rPr lang="en-US" altLang="zh-CN" sz="2400" dirty="0">
                <a:latin typeface="黑体" panose="02010609060101010101" pitchFamily="49" charset="-122"/>
                <a:ea typeface="黑体" panose="02010609060101010101" pitchFamily="49" charset="-122"/>
              </a:rPr>
              <a:t>10</a:t>
            </a:r>
            <a:r>
              <a:rPr lang="zh-CN" altLang="zh-CN" sz="2400" dirty="0">
                <a:latin typeface="黑体" panose="02010609060101010101" pitchFamily="49" charset="-122"/>
                <a:ea typeface="黑体" panose="02010609060101010101" pitchFamily="49" charset="-122"/>
              </a:rPr>
              <a:t>分。</a:t>
            </a:r>
            <a:endParaRPr lang="en-US" altLang="zh-CN" sz="2400" b="1" dirty="0">
              <a:latin typeface="黑体" panose="02010609060101010101" pitchFamily="49" charset="-122"/>
              <a:ea typeface="黑体" panose="02010609060101010101" pitchFamily="49" charset="-122"/>
            </a:endParaRPr>
          </a:p>
          <a:p>
            <a:pPr algn="just"/>
            <a:endParaRPr lang="zh-CN" altLang="en-US" dirty="0"/>
          </a:p>
        </p:txBody>
      </p:sp>
      <p:pic>
        <p:nvPicPr>
          <p:cNvPr id="3074" name="Picture 2" descr="微信图片_20241203103559"/>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835885" y="3479192"/>
            <a:ext cx="2434617" cy="180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微信图片_2024120310355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7131" y="3479192"/>
            <a:ext cx="2410589" cy="1806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微信图片_20241203095834"/>
          <p:cNvPicPr>
            <a:picLocks noChangeAspect="1" noChangeArrowheads="1"/>
          </p:cNvPicPr>
          <p:nvPr/>
        </p:nvPicPr>
        <p:blipFill>
          <a:blip r:embed="rId3" cstate="print">
            <a:extLst>
              <a:ext uri="{28A0092B-C50C-407E-A947-70E740481C1C}">
                <a14:useLocalDpi xmlns:a14="http://schemas.microsoft.com/office/drawing/2010/main" val="0"/>
              </a:ext>
            </a:extLst>
          </a:blip>
          <a:srcRect t="9995" b="8504"/>
          <a:stretch>
            <a:fillRect/>
          </a:stretch>
        </p:blipFill>
        <p:spPr bwMode="auto">
          <a:xfrm>
            <a:off x="1082878" y="3479192"/>
            <a:ext cx="2946378" cy="180617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624561" y="5468725"/>
            <a:ext cx="1863011" cy="369332"/>
          </a:xfrm>
          <a:prstGeom prst="rect">
            <a:avLst/>
          </a:prstGeom>
        </p:spPr>
        <p:txBody>
          <a:bodyPr wrap="none">
            <a:spAutoFit/>
          </a:bodyPr>
          <a:lstStyle/>
          <a:p>
            <a:r>
              <a:rPr lang="zh-CN" altLang="zh-CN" dirty="0">
                <a:cs typeface="Times New Roman" panose="02020603050405020304" pitchFamily="18" charset="0"/>
              </a:rPr>
              <a:t>红色物品摆放区 </a:t>
            </a:r>
            <a:endParaRPr lang="zh-CN" altLang="en-US" dirty="0"/>
          </a:p>
        </p:txBody>
      </p:sp>
      <p:sp>
        <p:nvSpPr>
          <p:cNvPr id="5" name="矩形 4"/>
          <p:cNvSpPr/>
          <p:nvPr/>
        </p:nvSpPr>
        <p:spPr>
          <a:xfrm>
            <a:off x="4575865" y="5468725"/>
            <a:ext cx="2954655" cy="369332"/>
          </a:xfrm>
          <a:prstGeom prst="rect">
            <a:avLst/>
          </a:prstGeom>
        </p:spPr>
        <p:txBody>
          <a:bodyPr wrap="none">
            <a:spAutoFit/>
          </a:bodyPr>
          <a:lstStyle/>
          <a:p>
            <a:r>
              <a:rPr lang="zh-CN" altLang="zh-CN" dirty="0">
                <a:cs typeface="Times New Roman" panose="02020603050405020304" pitchFamily="18" charset="0"/>
              </a:rPr>
              <a:t>任何部分在区域内得分无效</a:t>
            </a:r>
            <a:endParaRPr lang="zh-CN" altLang="en-US" dirty="0"/>
          </a:p>
        </p:txBody>
      </p:sp>
      <p:sp>
        <p:nvSpPr>
          <p:cNvPr id="6" name="矩形 5"/>
          <p:cNvSpPr/>
          <p:nvPr/>
        </p:nvSpPr>
        <p:spPr>
          <a:xfrm>
            <a:off x="7956935" y="5468725"/>
            <a:ext cx="3416320" cy="369332"/>
          </a:xfrm>
          <a:prstGeom prst="rect">
            <a:avLst/>
          </a:prstGeom>
        </p:spPr>
        <p:txBody>
          <a:bodyPr wrap="none">
            <a:spAutoFit/>
          </a:bodyPr>
          <a:lstStyle/>
          <a:p>
            <a:r>
              <a:rPr lang="zh-CN" altLang="zh-CN" dirty="0">
                <a:cs typeface="Times New Roman" panose="02020603050405020304" pitchFamily="18" charset="0"/>
              </a:rPr>
              <a:t>完全移出、离开区域为有效得分</a:t>
            </a:r>
            <a:endParaRPr lang="zh-CN"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45063" y="239439"/>
            <a:ext cx="11183190" cy="4351338"/>
          </a:xfrm>
        </p:spPr>
        <p:txBody>
          <a:bodyPr>
            <a:normAutofit fontScale="92500"/>
          </a:bodyPr>
          <a:lstStyle/>
          <a:p>
            <a:pPr marL="0" indent="0" algn="just">
              <a:lnSpc>
                <a:spcPts val="3500"/>
              </a:lnSpc>
              <a:buNone/>
            </a:pPr>
            <a:r>
              <a:rPr lang="zh-CN" altLang="zh-CN" dirty="0">
                <a:latin typeface="黑体" panose="02010609060101010101" pitchFamily="49" charset="-122"/>
                <a:ea typeface="黑体" panose="02010609060101010101" pitchFamily="49" charset="-122"/>
              </a:rPr>
              <a:t>道路规划：</a:t>
            </a:r>
            <a:r>
              <a:rPr lang="en-US" altLang="zh-CN" dirty="0">
                <a:latin typeface="黑体" panose="02010609060101010101" pitchFamily="49" charset="-122"/>
                <a:ea typeface="黑体" panose="02010609060101010101" pitchFamily="49" charset="-122"/>
              </a:rPr>
              <a:t> </a:t>
            </a:r>
            <a:r>
              <a:rPr lang="zh-CN" altLang="zh-CN" sz="2400" dirty="0">
                <a:latin typeface="黑体" panose="02010609060101010101" pitchFamily="49" charset="-122"/>
                <a:ea typeface="黑体" panose="02010609060101010101" pitchFamily="49" charset="-122"/>
              </a:rPr>
              <a:t>比赛的调试阶段，选手需要根据现场任务要求，将摆放区物品按照黑色引导线运送至放置区。机器人从起始区出发，</a:t>
            </a:r>
            <a:r>
              <a:rPr lang="zh-CN" altLang="zh-CN" sz="2400" dirty="0">
                <a:solidFill>
                  <a:srgbClr val="FF0000"/>
                </a:solidFill>
                <a:latin typeface="黑体" panose="02010609060101010101" pitchFamily="49" charset="-122"/>
                <a:ea typeface="黑体" panose="02010609060101010101" pitchFamily="49" charset="-122"/>
              </a:rPr>
              <a:t>完全离开起始区</a:t>
            </a:r>
            <a:r>
              <a:rPr lang="zh-CN" altLang="zh-CN" sz="2400" dirty="0">
                <a:latin typeface="黑体" panose="02010609060101010101" pitchFamily="49" charset="-122"/>
                <a:ea typeface="黑体" panose="02010609060101010101" pitchFamily="49" charset="-122"/>
              </a:rPr>
              <a:t>可获得</a:t>
            </a:r>
            <a:r>
              <a:rPr lang="zh-CN" altLang="zh-CN" sz="2400" dirty="0">
                <a:solidFill>
                  <a:srgbClr val="FF0000"/>
                </a:solidFill>
                <a:latin typeface="黑体" panose="02010609060101010101" pitchFamily="49" charset="-122"/>
                <a:ea typeface="黑体" panose="02010609060101010101" pitchFamily="49" charset="-122"/>
              </a:rPr>
              <a:t>顺利起航</a:t>
            </a:r>
            <a:r>
              <a:rPr lang="en-US" altLang="zh-CN" sz="2400" dirty="0">
                <a:solidFill>
                  <a:srgbClr val="FF0000"/>
                </a:solidFill>
                <a:latin typeface="黑体" panose="02010609060101010101" pitchFamily="49" charset="-122"/>
                <a:ea typeface="黑体" panose="02010609060101010101" pitchFamily="49" charset="-122"/>
              </a:rPr>
              <a:t>20</a:t>
            </a:r>
            <a:r>
              <a:rPr lang="zh-CN" altLang="zh-CN" sz="2400" dirty="0">
                <a:solidFill>
                  <a:srgbClr val="FF0000"/>
                </a:solidFill>
                <a:latin typeface="黑体" panose="02010609060101010101" pitchFamily="49" charset="-122"/>
                <a:ea typeface="黑体" panose="02010609060101010101" pitchFamily="49" charset="-122"/>
              </a:rPr>
              <a:t>分</a:t>
            </a:r>
            <a:r>
              <a:rPr lang="zh-CN" altLang="zh-CN" sz="2400" dirty="0">
                <a:latin typeface="黑体" panose="02010609060101010101" pitchFamily="49" charset="-122"/>
                <a:ea typeface="黑体" panose="02010609060101010101" pitchFamily="49" charset="-122"/>
              </a:rPr>
              <a:t>（仅记录一次）。智能机器人必须自主沿着黑线的道路行走，并且在行走过程全程不得脱离轨迹赛线。</a:t>
            </a:r>
            <a:endParaRPr lang="en-US" altLang="zh-CN" sz="2400" dirty="0">
              <a:latin typeface="黑体" panose="02010609060101010101" pitchFamily="49" charset="-122"/>
              <a:ea typeface="黑体" panose="02010609060101010101" pitchFamily="49" charset="-122"/>
            </a:endParaRPr>
          </a:p>
          <a:p>
            <a:pPr marL="0" indent="0" algn="just">
              <a:lnSpc>
                <a:spcPts val="3500"/>
              </a:lnSpc>
              <a:buNone/>
            </a:pP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若机器人脱离黑线则允许选手向裁判示意重试，经裁判确认后可将机器人拿回起始区重新开始，</a:t>
            </a:r>
            <a:r>
              <a:rPr lang="zh-CN" altLang="en-US" dirty="0">
                <a:solidFill>
                  <a:srgbClr val="FF0000"/>
                </a:solidFill>
                <a:latin typeface="黑体" panose="02010609060101010101" pitchFamily="49" charset="-122"/>
                <a:ea typeface="黑体" panose="02010609060101010101" pitchFamily="49" charset="-122"/>
              </a:rPr>
              <a:t>机器人自身携带物品需从机器人上移除场外，但先前任务道具不做恢复。</a:t>
            </a:r>
            <a:endParaRPr lang="en-US" altLang="zh-CN" sz="2400" dirty="0">
              <a:solidFill>
                <a:srgbClr val="FF0000"/>
              </a:solidFill>
              <a:latin typeface="黑体" panose="02010609060101010101" pitchFamily="49" charset="-122"/>
              <a:ea typeface="黑体" panose="02010609060101010101" pitchFamily="49" charset="-122"/>
            </a:endParaRPr>
          </a:p>
          <a:p>
            <a:pPr marL="0" indent="0" algn="just">
              <a:lnSpc>
                <a:spcPts val="3500"/>
              </a:lnSpc>
              <a:buNone/>
            </a:pPr>
            <a:r>
              <a:rPr lang="en-US" altLang="zh-CN" sz="2400" dirty="0">
                <a:latin typeface="黑体" panose="02010609060101010101" pitchFamily="49" charset="-122"/>
                <a:ea typeface="黑体" panose="02010609060101010101" pitchFamily="49" charset="-122"/>
              </a:rPr>
              <a:t>    </a:t>
            </a:r>
            <a:r>
              <a:rPr lang="zh-CN" altLang="zh-CN" sz="2400" dirty="0">
                <a:latin typeface="黑体" panose="02010609060101010101" pitchFamily="49" charset="-122"/>
                <a:ea typeface="黑体" panose="02010609060101010101" pitchFamily="49" charset="-122"/>
              </a:rPr>
              <a:t>重试过程不停表、不重新计时，重试前的得分任然有效，</a:t>
            </a:r>
            <a:r>
              <a:rPr lang="zh-CN" altLang="zh-CN" sz="2400" dirty="0">
                <a:solidFill>
                  <a:srgbClr val="FF0000"/>
                </a:solidFill>
                <a:latin typeface="黑体" panose="02010609060101010101" pitchFamily="49" charset="-122"/>
                <a:ea typeface="黑体" panose="02010609060101010101" pitchFamily="49" charset="-122"/>
              </a:rPr>
              <a:t>每重试一次扣</a:t>
            </a:r>
            <a:r>
              <a:rPr lang="en-US" altLang="zh-CN" sz="2400" dirty="0">
                <a:solidFill>
                  <a:srgbClr val="FF0000"/>
                </a:solidFill>
                <a:latin typeface="黑体" panose="02010609060101010101" pitchFamily="49" charset="-122"/>
                <a:ea typeface="黑体" panose="02010609060101010101" pitchFamily="49" charset="-122"/>
              </a:rPr>
              <a:t>5</a:t>
            </a:r>
            <a:r>
              <a:rPr lang="zh-CN" altLang="zh-CN" sz="2400" dirty="0">
                <a:solidFill>
                  <a:srgbClr val="FF0000"/>
                </a:solidFill>
                <a:latin typeface="黑体" panose="02010609060101010101" pitchFamily="49" charset="-122"/>
                <a:ea typeface="黑体" panose="02010609060101010101" pitchFamily="49" charset="-122"/>
              </a:rPr>
              <a:t>分</a:t>
            </a:r>
            <a:r>
              <a:rPr lang="zh-CN" altLang="zh-CN" sz="2400" dirty="0">
                <a:latin typeface="黑体" panose="02010609060101010101" pitchFamily="49" charset="-122"/>
                <a:ea typeface="黑体" panose="02010609060101010101" pitchFamily="49" charset="-122"/>
              </a:rPr>
              <a:t>，最可多重试</a:t>
            </a:r>
            <a:r>
              <a:rPr lang="en-US" altLang="zh-CN" sz="2400" dirty="0">
                <a:latin typeface="黑体" panose="02010609060101010101" pitchFamily="49" charset="-122"/>
                <a:ea typeface="黑体" panose="02010609060101010101" pitchFamily="49" charset="-122"/>
              </a:rPr>
              <a:t>5</a:t>
            </a:r>
            <a:r>
              <a:rPr lang="zh-CN" altLang="zh-CN" sz="2400" dirty="0">
                <a:latin typeface="黑体" panose="02010609060101010101" pitchFamily="49" charset="-122"/>
                <a:ea typeface="黑体" panose="02010609060101010101" pitchFamily="49" charset="-122"/>
              </a:rPr>
              <a:t>次。</a:t>
            </a:r>
            <a:r>
              <a:rPr lang="zh-CN" altLang="zh-CN" sz="2400" dirty="0">
                <a:solidFill>
                  <a:srgbClr val="FF0000"/>
                </a:solidFill>
                <a:latin typeface="黑体" panose="02010609060101010101" pitchFamily="49" charset="-122"/>
                <a:ea typeface="黑体" panose="02010609060101010101" pitchFamily="49" charset="-122"/>
              </a:rPr>
              <a:t>超过</a:t>
            </a:r>
            <a:r>
              <a:rPr lang="en-US" altLang="zh-CN" sz="2400" dirty="0">
                <a:solidFill>
                  <a:srgbClr val="FF0000"/>
                </a:solidFill>
                <a:latin typeface="黑体" panose="02010609060101010101" pitchFamily="49" charset="-122"/>
                <a:ea typeface="黑体" panose="02010609060101010101" pitchFamily="49" charset="-122"/>
              </a:rPr>
              <a:t>5</a:t>
            </a:r>
            <a:r>
              <a:rPr lang="zh-CN" altLang="zh-CN" sz="2400" dirty="0">
                <a:solidFill>
                  <a:srgbClr val="FF0000"/>
                </a:solidFill>
                <a:latin typeface="黑体" panose="02010609060101010101" pitchFamily="49" charset="-122"/>
                <a:ea typeface="黑体" panose="02010609060101010101" pitchFamily="49" charset="-122"/>
              </a:rPr>
              <a:t>次视为比赛任务结束。</a:t>
            </a:r>
            <a:endParaRPr lang="zh-CN" altLang="zh-CN" sz="2400" dirty="0">
              <a:solidFill>
                <a:srgbClr val="FF0000"/>
              </a:solidFill>
              <a:latin typeface="黑体" panose="02010609060101010101" pitchFamily="49" charset="-122"/>
              <a:ea typeface="黑体" panose="02010609060101010101" pitchFamily="49" charset="-122"/>
            </a:endParaRPr>
          </a:p>
          <a:p>
            <a:pPr marL="0" indent="0">
              <a:buNone/>
            </a:pPr>
            <a:endParaRPr lang="en-US" altLang="zh-CN" sz="2400" dirty="0">
              <a:latin typeface="黑体" panose="02010609060101010101" pitchFamily="49" charset="-122"/>
              <a:ea typeface="黑体" panose="02010609060101010101" pitchFamily="49" charset="-122"/>
            </a:endParaRPr>
          </a:p>
          <a:p>
            <a:endParaRPr lang="zh-CN" altLang="en-US" dirty="0">
              <a:latin typeface="黑体" panose="02010609060101010101" pitchFamily="49" charset="-122"/>
              <a:ea typeface="黑体" panose="02010609060101010101" pitchFamily="49" charset="-122"/>
            </a:endParaRPr>
          </a:p>
        </p:txBody>
      </p:sp>
      <p:pic>
        <p:nvPicPr>
          <p:cNvPr id="4" name="图片 3"/>
          <p:cNvPicPr/>
          <p:nvPr/>
        </p:nvPicPr>
        <p:blipFill rotWithShape="1">
          <a:blip r:embed="rId1" cstate="email"/>
          <a:srcRect t="24750" r="44276" b="24852"/>
          <a:stretch>
            <a:fillRect/>
          </a:stretch>
        </p:blipFill>
        <p:spPr bwMode="auto">
          <a:xfrm>
            <a:off x="4567314" y="3815430"/>
            <a:ext cx="2938687" cy="2657475"/>
          </a:xfrm>
          <a:prstGeom prst="rect">
            <a:avLst/>
          </a:prstGeom>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057883" y="418759"/>
            <a:ext cx="10076233" cy="4351338"/>
          </a:xfrm>
        </p:spPr>
        <p:txBody>
          <a:bodyPr/>
          <a:lstStyle/>
          <a:p>
            <a:pPr algn="just">
              <a:lnSpc>
                <a:spcPts val="3400"/>
              </a:lnSpc>
            </a:pPr>
            <a:r>
              <a:rPr lang="zh-CN" altLang="zh-CN" b="1" dirty="0">
                <a:latin typeface="黑体" panose="02010609060101010101" pitchFamily="49" charset="-122"/>
                <a:ea typeface="黑体" panose="02010609060101010101" pitchFamily="49" charset="-122"/>
              </a:rPr>
              <a:t>避让行人：</a:t>
            </a:r>
            <a:r>
              <a:rPr lang="zh-CN" altLang="zh-CN" sz="2400" dirty="0">
                <a:latin typeface="黑体" panose="02010609060101010101" pitchFamily="49" charset="-122"/>
                <a:ea typeface="黑体" panose="02010609060101010101" pitchFamily="49" charset="-122"/>
              </a:rPr>
              <a:t>比赛阶段开始由裁判员在场地的道路十字路口上随机放置若干个边长为</a:t>
            </a:r>
            <a:r>
              <a:rPr lang="en-US" altLang="zh-CN" sz="2400" dirty="0">
                <a:latin typeface="黑体" panose="02010609060101010101" pitchFamily="49" charset="-122"/>
                <a:ea typeface="黑体" panose="02010609060101010101" pitchFamily="49" charset="-122"/>
              </a:rPr>
              <a:t>5.5cm</a:t>
            </a:r>
            <a:r>
              <a:rPr lang="zh-CN" altLang="zh-CN" sz="2400" dirty="0">
                <a:latin typeface="黑体" panose="02010609060101010101" pitchFamily="49" charset="-122"/>
                <a:ea typeface="黑体" panose="02010609060101010101" pitchFamily="49" charset="-122"/>
              </a:rPr>
              <a:t>的黑色正方块示意为行人，位置确定后所有参赛队伍摆放一致，机器人在行走过到交叉路口时，</a:t>
            </a:r>
            <a:r>
              <a:rPr lang="zh-CN" altLang="zh-CN" sz="2400" dirty="0">
                <a:solidFill>
                  <a:srgbClr val="FF0000"/>
                </a:solidFill>
                <a:latin typeface="黑体" panose="02010609060101010101" pitchFamily="49" charset="-122"/>
                <a:ea typeface="黑体" panose="02010609060101010101" pitchFamily="49" charset="-122"/>
              </a:rPr>
              <a:t>检测到行人机器人需在行人前停止，红灯闪烁三次示意警报</a:t>
            </a:r>
            <a:r>
              <a:rPr lang="zh-CN" altLang="zh-CN" sz="2400" dirty="0">
                <a:latin typeface="黑体" panose="02010609060101010101" pitchFamily="49" charset="-122"/>
                <a:ea typeface="黑体" panose="02010609060101010101" pitchFamily="49" charset="-122"/>
              </a:rPr>
              <a:t>。检测行人时，不得将方块碰撞、移动离开区域，否则视为任务失败。</a:t>
            </a:r>
            <a:r>
              <a:rPr lang="zh-CN" altLang="zh-CN" sz="2400" dirty="0">
                <a:solidFill>
                  <a:srgbClr val="FF0000"/>
                </a:solidFill>
                <a:latin typeface="黑体" panose="02010609060101010101" pitchFamily="49" charset="-122"/>
                <a:ea typeface="黑体" panose="02010609060101010101" pitchFamily="49" charset="-122"/>
              </a:rPr>
              <a:t>待裁判示意后由选手将行人移除</a:t>
            </a:r>
            <a:r>
              <a:rPr lang="zh-CN" altLang="zh-CN" sz="2400" dirty="0">
                <a:latin typeface="黑体" panose="02010609060101010101" pitchFamily="49" charset="-122"/>
                <a:ea typeface="黑体" panose="02010609060101010101" pitchFamily="49" charset="-122"/>
              </a:rPr>
              <a:t>，机器人可持续进行后续任务。每成功检测一个障碍可获得</a:t>
            </a:r>
            <a:r>
              <a:rPr lang="en-US" altLang="zh-CN" sz="2400" dirty="0">
                <a:latin typeface="黑体" panose="02010609060101010101" pitchFamily="49" charset="-122"/>
                <a:ea typeface="黑体" panose="02010609060101010101" pitchFamily="49" charset="-122"/>
              </a:rPr>
              <a:t>20</a:t>
            </a:r>
            <a:r>
              <a:rPr lang="zh-CN" altLang="zh-CN" sz="2400" dirty="0">
                <a:latin typeface="黑体" panose="02010609060101010101" pitchFamily="49" charset="-122"/>
                <a:ea typeface="黑体" panose="02010609060101010101" pitchFamily="49" charset="-122"/>
              </a:rPr>
              <a:t>分。</a:t>
            </a:r>
            <a:endParaRPr lang="zh-CN" altLang="en-US" sz="2400" dirty="0">
              <a:latin typeface="黑体" panose="02010609060101010101" pitchFamily="49" charset="-122"/>
              <a:ea typeface="黑体" panose="02010609060101010101" pitchFamily="49" charset="-122"/>
            </a:endParaRPr>
          </a:p>
          <a:p>
            <a:pPr marL="0" indent="0">
              <a:buNone/>
            </a:pPr>
            <a:endParaRPr lang="zh-CN" altLang="en-US" dirty="0"/>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922806" y="3470199"/>
            <a:ext cx="2751475" cy="2062798"/>
          </a:xfrm>
          <a:prstGeom prst="rect">
            <a:avLst/>
          </a:prstGeo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89508" y="3470199"/>
            <a:ext cx="2756170" cy="2066317"/>
          </a:xfrm>
          <a:prstGeom prst="rect">
            <a:avLst/>
          </a:prstGeom>
        </p:spPr>
      </p:pic>
      <p:sp>
        <p:nvSpPr>
          <p:cNvPr id="6" name="矩形 5"/>
          <p:cNvSpPr/>
          <p:nvPr/>
        </p:nvSpPr>
        <p:spPr>
          <a:xfrm>
            <a:off x="2217139" y="5843332"/>
            <a:ext cx="2031325" cy="369332"/>
          </a:xfrm>
          <a:prstGeom prst="rect">
            <a:avLst/>
          </a:prstGeom>
        </p:spPr>
        <p:txBody>
          <a:bodyPr wrap="none">
            <a:spAutoFit/>
          </a:bodyPr>
          <a:lstStyle/>
          <a:p>
            <a:r>
              <a:rPr lang="zh-CN" altLang="en-US" dirty="0">
                <a:cs typeface="Times New Roman" panose="02020603050405020304" pitchFamily="18" charset="0"/>
              </a:rPr>
              <a:t>行人摆放位置示意</a:t>
            </a:r>
            <a:endParaRPr lang="zh-CN" altLang="en-US" dirty="0"/>
          </a:p>
        </p:txBody>
      </p:sp>
      <p:sp>
        <p:nvSpPr>
          <p:cNvPr id="7" name="矩形 6"/>
          <p:cNvSpPr/>
          <p:nvPr/>
        </p:nvSpPr>
        <p:spPr>
          <a:xfrm>
            <a:off x="6674849" y="5843332"/>
            <a:ext cx="3185487" cy="369332"/>
          </a:xfrm>
          <a:prstGeom prst="rect">
            <a:avLst/>
          </a:prstGeom>
        </p:spPr>
        <p:txBody>
          <a:bodyPr wrap="none">
            <a:spAutoFit/>
          </a:bodyPr>
          <a:lstStyle/>
          <a:p>
            <a:r>
              <a:rPr lang="zh-CN" altLang="en-US" dirty="0"/>
              <a:t>裁判示意后，选手将行人移除</a:t>
            </a:r>
            <a:endParaRPr lang="zh-CN"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10772775" cy="1072195"/>
          </a:xfrm>
        </p:spPr>
        <p:txBody>
          <a:bodyPr>
            <a:normAutofit/>
          </a:bodyPr>
          <a:lstStyle/>
          <a:p>
            <a:r>
              <a:rPr lang="zh-CN" altLang="en-US" b="1" dirty="0">
                <a:solidFill>
                  <a:srgbClr val="00206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四、机器人设计要求</a:t>
            </a:r>
            <a:endParaRPr lang="zh-CN" altLang="en-US" b="1" dirty="0">
              <a:solidFill>
                <a:srgbClr val="00206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838200" y="1624586"/>
            <a:ext cx="10515600" cy="4351338"/>
          </a:xfrm>
        </p:spPr>
        <p:txBody>
          <a:bodyPr/>
          <a:lstStyle/>
          <a:p>
            <a:pPr algn="just">
              <a:lnSpc>
                <a:spcPts val="3500"/>
              </a:lnSpc>
            </a:pPr>
            <a:r>
              <a:rPr lang="en-US" altLang="zh-CN" dirty="0">
                <a:latin typeface="黑体" panose="02010609060101010101" pitchFamily="49" charset="-122"/>
                <a:ea typeface="黑体" panose="02010609060101010101" pitchFamily="49" charset="-122"/>
              </a:rPr>
              <a:t>    </a:t>
            </a:r>
            <a:r>
              <a:rPr lang="zh-CN" altLang="en-US">
                <a:latin typeface="黑体" panose="02010609060101010101" pitchFamily="49" charset="-122"/>
                <a:ea typeface="黑体" panose="02010609060101010101" pitchFamily="49" charset="-122"/>
              </a:rPr>
              <a:t>品牌、型号均不限，</a:t>
            </a:r>
            <a:r>
              <a:rPr lang="zh-CN" altLang="zh-CN">
                <a:latin typeface="黑体" panose="02010609060101010101" pitchFamily="49" charset="-122"/>
                <a:ea typeface="黑体" panose="02010609060101010101" pitchFamily="49" charset="-122"/>
              </a:rPr>
              <a:t>机器人</a:t>
            </a:r>
            <a:r>
              <a:rPr lang="zh-CN" altLang="zh-CN" dirty="0">
                <a:latin typeface="黑体" panose="02010609060101010101" pitchFamily="49" charset="-122"/>
                <a:ea typeface="黑体" panose="02010609060101010101" pitchFamily="49" charset="-122"/>
              </a:rPr>
              <a:t>只能使用</a:t>
            </a:r>
            <a:r>
              <a:rPr lang="zh-CN" altLang="zh-CN" dirty="0">
                <a:solidFill>
                  <a:srgbClr val="FF0000"/>
                </a:solidFill>
                <a:latin typeface="黑体" panose="02010609060101010101" pitchFamily="49" charset="-122"/>
                <a:ea typeface="黑体" panose="02010609060101010101" pitchFamily="49" charset="-122"/>
              </a:rPr>
              <a:t>一个核心控制器</a:t>
            </a:r>
            <a:r>
              <a:rPr lang="zh-CN" altLang="zh-CN" dirty="0">
                <a:latin typeface="黑体" panose="02010609060101010101" pitchFamily="49" charset="-122"/>
                <a:ea typeface="黑体" panose="02010609060101010101" pitchFamily="49" charset="-122"/>
              </a:rPr>
              <a:t>，机器人</a:t>
            </a:r>
            <a:r>
              <a:rPr lang="zh-CN" altLang="zh-CN" dirty="0">
                <a:solidFill>
                  <a:srgbClr val="FF0000"/>
                </a:solidFill>
                <a:latin typeface="黑体" panose="02010609060101010101" pitchFamily="49" charset="-122"/>
                <a:ea typeface="黑体" panose="02010609060101010101" pitchFamily="49" charset="-122"/>
              </a:rPr>
              <a:t>电压不超过</a:t>
            </a:r>
            <a:r>
              <a:rPr lang="en-US" altLang="zh-CN" dirty="0">
                <a:solidFill>
                  <a:srgbClr val="FF0000"/>
                </a:solidFill>
                <a:latin typeface="黑体" panose="02010609060101010101" pitchFamily="49" charset="-122"/>
                <a:ea typeface="黑体" panose="02010609060101010101" pitchFamily="49" charset="-122"/>
              </a:rPr>
              <a:t>9V</a:t>
            </a:r>
            <a:r>
              <a:rPr lang="zh-CN" altLang="zh-CN" dirty="0">
                <a:latin typeface="黑体" panose="02010609060101010101" pitchFamily="49" charset="-122"/>
                <a:ea typeface="黑体" panose="02010609060101010101" pitchFamily="49" charset="-122"/>
              </a:rPr>
              <a:t>，控制器输入输出端口不限，必须包含有</a:t>
            </a:r>
            <a:r>
              <a:rPr lang="zh-CN" altLang="zh-CN" dirty="0">
                <a:solidFill>
                  <a:srgbClr val="FF0000"/>
                </a:solidFill>
                <a:latin typeface="黑体" panose="02010609060101010101" pitchFamily="49" charset="-122"/>
                <a:ea typeface="黑体" panose="02010609060101010101" pitchFamily="49" charset="-122"/>
              </a:rPr>
              <a:t>一个红色</a:t>
            </a:r>
            <a:r>
              <a:rPr lang="en-US" altLang="zh-CN" dirty="0">
                <a:solidFill>
                  <a:srgbClr val="FF0000"/>
                </a:solidFill>
                <a:latin typeface="黑体" panose="02010609060101010101" pitchFamily="49" charset="-122"/>
                <a:ea typeface="黑体" panose="02010609060101010101" pitchFamily="49" charset="-122"/>
              </a:rPr>
              <a:t>LED</a:t>
            </a:r>
            <a:r>
              <a:rPr lang="zh-CN" altLang="zh-CN" dirty="0">
                <a:solidFill>
                  <a:srgbClr val="FF0000"/>
                </a:solidFill>
                <a:latin typeface="黑体" panose="02010609060101010101" pitchFamily="49" charset="-122"/>
                <a:ea typeface="黑体" panose="02010609060101010101" pitchFamily="49" charset="-122"/>
              </a:rPr>
              <a:t>灯</a:t>
            </a:r>
            <a:r>
              <a:rPr lang="zh-CN" altLang="zh-CN" dirty="0">
                <a:latin typeface="黑体" panose="02010609060101010101" pitchFamily="49" charset="-122"/>
                <a:ea typeface="黑体" panose="02010609060101010101" pitchFamily="49" charset="-122"/>
              </a:rPr>
              <a:t>，机器人</a:t>
            </a:r>
            <a:r>
              <a:rPr lang="zh-CN" altLang="zh-CN" b="1" dirty="0">
                <a:solidFill>
                  <a:srgbClr val="FF0000"/>
                </a:solidFill>
                <a:latin typeface="黑体" panose="02010609060101010101" pitchFamily="49" charset="-122"/>
                <a:ea typeface="黑体" panose="02010609060101010101" pitchFamily="49" charset="-122"/>
              </a:rPr>
              <a:t>不得使用集成巡线传感器</a:t>
            </a:r>
            <a:r>
              <a:rPr lang="zh-CN" altLang="zh-CN" b="1" dirty="0">
                <a:latin typeface="黑体" panose="02010609060101010101" pitchFamily="49" charset="-122"/>
                <a:ea typeface="黑体" panose="02010609060101010101" pitchFamily="49" charset="-122"/>
              </a:rPr>
              <a:t>，</a:t>
            </a:r>
            <a:r>
              <a:rPr lang="zh-CN" altLang="zh-CN" dirty="0">
                <a:latin typeface="黑体" panose="02010609060101010101" pitchFamily="49" charset="-122"/>
                <a:ea typeface="黑体" panose="02010609060101010101" pitchFamily="49" charset="-122"/>
              </a:rPr>
              <a:t>其余使用的</a:t>
            </a:r>
            <a:r>
              <a:rPr lang="zh-CN" altLang="zh-CN" dirty="0">
                <a:solidFill>
                  <a:srgbClr val="FF0000"/>
                </a:solidFill>
                <a:latin typeface="黑体" panose="02010609060101010101" pitchFamily="49" charset="-122"/>
                <a:ea typeface="黑体" panose="02010609060101010101" pitchFamily="49" charset="-122"/>
              </a:rPr>
              <a:t>传感器数量和种类不限</a:t>
            </a:r>
            <a:r>
              <a:rPr lang="zh-CN" altLang="zh-CN" dirty="0">
                <a:latin typeface="黑体" panose="02010609060101010101" pitchFamily="49" charset="-122"/>
                <a:ea typeface="黑体" panose="02010609060101010101" pitchFamily="49" charset="-122"/>
              </a:rPr>
              <a:t>（比赛过程中不得以任何方式对机器人进行遥控），马达、伺服马达等</a:t>
            </a:r>
            <a:r>
              <a:rPr lang="zh-CN" altLang="zh-CN" dirty="0">
                <a:solidFill>
                  <a:srgbClr val="FF0000"/>
                </a:solidFill>
                <a:latin typeface="黑体" panose="02010609060101010101" pitchFamily="49" charset="-122"/>
                <a:ea typeface="黑体" panose="02010609060101010101" pitchFamily="49" charset="-122"/>
              </a:rPr>
              <a:t>执行模块不限</a:t>
            </a:r>
            <a:r>
              <a:rPr lang="zh-CN" altLang="zh-CN" dirty="0">
                <a:latin typeface="黑体" panose="02010609060101010101" pitchFamily="49" charset="-122"/>
                <a:ea typeface="黑体" panose="02010609060101010101" pitchFamily="49" charset="-122"/>
              </a:rPr>
              <a:t>。</a:t>
            </a:r>
            <a:endParaRPr lang="en-US" altLang="zh-CN" dirty="0">
              <a:latin typeface="黑体" panose="02010609060101010101" pitchFamily="49" charset="-122"/>
              <a:ea typeface="黑体" panose="02010609060101010101" pitchFamily="49" charset="-122"/>
            </a:endParaRPr>
          </a:p>
          <a:p>
            <a:pPr algn="just">
              <a:lnSpc>
                <a:spcPts val="3500"/>
              </a:lnSpc>
            </a:pPr>
            <a:r>
              <a:rPr lang="en-US" altLang="zh-CN" dirty="0">
                <a:latin typeface="黑体" panose="02010609060101010101" pitchFamily="49" charset="-122"/>
                <a:ea typeface="黑体" panose="02010609060101010101" pitchFamily="49" charset="-122"/>
              </a:rPr>
              <a:t>    </a:t>
            </a:r>
            <a:r>
              <a:rPr lang="zh-CN" altLang="zh-CN" dirty="0">
                <a:latin typeface="黑体" panose="02010609060101010101" pitchFamily="49" charset="-122"/>
                <a:ea typeface="黑体" panose="02010609060101010101" pitchFamily="49" charset="-122"/>
              </a:rPr>
              <a:t>机器人初始状态大小尺寸符合</a:t>
            </a:r>
            <a:r>
              <a:rPr lang="zh-CN" altLang="zh-CN" dirty="0">
                <a:solidFill>
                  <a:srgbClr val="FF0000"/>
                </a:solidFill>
                <a:latin typeface="黑体" panose="02010609060101010101" pitchFamily="49" charset="-122"/>
                <a:ea typeface="黑体" panose="02010609060101010101" pitchFamily="49" charset="-122"/>
              </a:rPr>
              <a:t>长</a:t>
            </a:r>
            <a:r>
              <a:rPr lang="en-US" altLang="zh-CN" dirty="0">
                <a:solidFill>
                  <a:srgbClr val="FF0000"/>
                </a:solidFill>
                <a:latin typeface="黑体" panose="02010609060101010101" pitchFamily="49" charset="-122"/>
                <a:ea typeface="黑体" panose="02010609060101010101" pitchFamily="49" charset="-122"/>
              </a:rPr>
              <a:t>X</a:t>
            </a:r>
            <a:r>
              <a:rPr lang="zh-CN" altLang="zh-CN" dirty="0">
                <a:solidFill>
                  <a:srgbClr val="FF0000"/>
                </a:solidFill>
                <a:latin typeface="黑体" panose="02010609060101010101" pitchFamily="49" charset="-122"/>
                <a:ea typeface="黑体" panose="02010609060101010101" pitchFamily="49" charset="-122"/>
              </a:rPr>
              <a:t>宽</a:t>
            </a:r>
            <a:r>
              <a:rPr lang="en-US" altLang="zh-CN" dirty="0">
                <a:solidFill>
                  <a:srgbClr val="FF0000"/>
                </a:solidFill>
                <a:latin typeface="黑体" panose="02010609060101010101" pitchFamily="49" charset="-122"/>
                <a:ea typeface="黑体" panose="02010609060101010101" pitchFamily="49" charset="-122"/>
              </a:rPr>
              <a:t>X</a:t>
            </a:r>
            <a:r>
              <a:rPr lang="zh-CN" altLang="zh-CN" dirty="0">
                <a:solidFill>
                  <a:srgbClr val="FF0000"/>
                </a:solidFill>
                <a:latin typeface="黑体" panose="02010609060101010101" pitchFamily="49" charset="-122"/>
                <a:ea typeface="黑体" panose="02010609060101010101" pitchFamily="49" charset="-122"/>
              </a:rPr>
              <a:t>高为</a:t>
            </a:r>
            <a:r>
              <a:rPr lang="en-US" altLang="zh-CN" dirty="0">
                <a:solidFill>
                  <a:srgbClr val="FF0000"/>
                </a:solidFill>
                <a:latin typeface="黑体" panose="02010609060101010101" pitchFamily="49" charset="-122"/>
                <a:ea typeface="黑体" panose="02010609060101010101" pitchFamily="49" charset="-122"/>
              </a:rPr>
              <a:t>25x25x30Cm</a:t>
            </a:r>
            <a:r>
              <a:rPr lang="zh-CN" altLang="zh-CN" dirty="0">
                <a:latin typeface="黑体" panose="02010609060101010101" pitchFamily="49" charset="-122"/>
                <a:ea typeface="黑体" panose="02010609060101010101" pitchFamily="49" charset="-122"/>
              </a:rPr>
              <a:t>，比赛开始后机器人大小结构不做限制。用于构建机器人零件材质、颜色、大小不限。允许使用</a:t>
            </a:r>
            <a:r>
              <a:rPr lang="en-US" altLang="zh-CN" dirty="0">
                <a:latin typeface="黑体" panose="02010609060101010101" pitchFamily="49" charset="-122"/>
                <a:ea typeface="黑体" panose="02010609060101010101" pitchFamily="49" charset="-122"/>
              </a:rPr>
              <a:t>3D</a:t>
            </a:r>
            <a:r>
              <a:rPr lang="zh-CN" altLang="zh-CN" dirty="0">
                <a:latin typeface="黑体" panose="02010609060101010101" pitchFamily="49" charset="-122"/>
                <a:ea typeface="黑体" panose="02010609060101010101" pitchFamily="49" charset="-122"/>
              </a:rPr>
              <a:t>打印、扎带、螺丝钉胶水等固定。</a:t>
            </a:r>
            <a:endParaRPr lang="en-US" altLang="zh-CN" dirty="0">
              <a:latin typeface="黑体" panose="02010609060101010101" pitchFamily="49" charset="-122"/>
              <a:ea typeface="黑体" panose="02010609060101010101" pitchFamily="49" charset="-122"/>
            </a:endParaRPr>
          </a:p>
          <a:p>
            <a:pPr algn="just">
              <a:lnSpc>
                <a:spcPts val="3500"/>
              </a:lnSpc>
            </a:pPr>
            <a:r>
              <a:rPr lang="en-US" altLang="zh-CN" dirty="0">
                <a:latin typeface="黑体" panose="02010609060101010101" pitchFamily="49" charset="-122"/>
                <a:ea typeface="黑体" panose="02010609060101010101" pitchFamily="49" charset="-122"/>
              </a:rPr>
              <a:t>    </a:t>
            </a:r>
            <a:r>
              <a:rPr lang="zh-CN" altLang="zh-CN" dirty="0">
                <a:latin typeface="黑体" panose="02010609060101010101" pitchFamily="49" charset="-122"/>
                <a:ea typeface="黑体" panose="02010609060101010101" pitchFamily="49" charset="-122"/>
              </a:rPr>
              <a:t>机器人不得破坏场地及任务道具，否则将被取消比赛资格。</a:t>
            </a:r>
            <a:endParaRPr lang="zh-CN" altLang="zh-CN" dirty="0">
              <a:latin typeface="黑体" panose="02010609060101010101" pitchFamily="49" charset="-122"/>
              <a:ea typeface="黑体" panose="02010609060101010101" pitchFamily="49" charset="-122"/>
            </a:endParaRPr>
          </a:p>
          <a:p>
            <a:pPr algn="just">
              <a:lnSpc>
                <a:spcPts val="3500"/>
              </a:lnSpc>
            </a:pPr>
            <a:endParaRPr lang="zh-CN" altLang="en-US" dirty="0">
              <a:latin typeface="黑体" panose="02010609060101010101" pitchFamily="49" charset="-122"/>
              <a:ea typeface="黑体" panose="02010609060101010101" pitchFamily="49" charset="-122"/>
            </a:endParaRPr>
          </a:p>
        </p:txBody>
      </p:sp>
    </p:spTree>
  </p:cSld>
  <p:clrMapOvr>
    <a:masterClrMapping/>
  </p:clrMapOvr>
</p:sld>
</file>

<file path=ppt/theme/theme1.xml><?xml version="1.0" encoding="utf-8"?>
<a:theme xmlns:a="http://schemas.openxmlformats.org/drawingml/2006/main" name="大都市">
  <a:themeElements>
    <a:clrScheme name="大都市">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大都市">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大都市">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大都市</Template>
  <TotalTime>0</TotalTime>
  <Words>2119</Words>
  <Application>WPS 演示</Application>
  <PresentationFormat>宽屏</PresentationFormat>
  <Paragraphs>91</Paragraphs>
  <Slides>12</Slides>
  <Notes>0</Notes>
  <HiddenSlides>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12</vt:i4>
      </vt:variant>
    </vt:vector>
  </HeadingPairs>
  <TitlesOfParts>
    <vt:vector size="22" baseType="lpstr">
      <vt:lpstr>Arial</vt:lpstr>
      <vt:lpstr>宋体</vt:lpstr>
      <vt:lpstr>Wingdings</vt:lpstr>
      <vt:lpstr>黑体</vt:lpstr>
      <vt:lpstr>Times New Roman</vt:lpstr>
      <vt:lpstr>微软雅黑</vt:lpstr>
      <vt:lpstr>Arial Unicode MS</vt:lpstr>
      <vt:lpstr>Calibri Light</vt:lpstr>
      <vt:lpstr>Calibri</vt:lpstr>
      <vt:lpstr>大都市</vt:lpstr>
      <vt:lpstr>AI运输挑战赛</vt:lpstr>
      <vt:lpstr>竞赛主题</vt:lpstr>
      <vt:lpstr>一、竞赛场地</vt:lpstr>
      <vt:lpstr>竞赛任务道具</vt:lpstr>
      <vt:lpstr>二、任务要求及得分</vt:lpstr>
      <vt:lpstr>PowerPoint 演示文稿</vt:lpstr>
      <vt:lpstr>PowerPoint 演示文稿</vt:lpstr>
      <vt:lpstr>PowerPoint 演示文稿</vt:lpstr>
      <vt:lpstr>四、机器人设计要求</vt:lpstr>
      <vt:lpstr>五、竞赛流程</vt:lpstr>
      <vt:lpstr>一些补充说明</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AI运输挑战赛</dc:title>
  <dc:creator>surface</dc:creator>
  <cp:lastModifiedBy>MDK</cp:lastModifiedBy>
  <cp:revision>32</cp:revision>
  <dcterms:created xsi:type="dcterms:W3CDTF">2025-05-11T14:43:00Z</dcterms:created>
  <dcterms:modified xsi:type="dcterms:W3CDTF">2025-05-15T11:56:01Z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421C4F248B5F48169CE8B3B1D408EB7C_12</vt:lpwstr>
  </property>
  <property fmtid="{D5CDD505-2E9C-101B-9397-08002B2CF9AE}" pid="3" name="KSOProductBuildVer">
    <vt:lpwstr>2052-12.1.0.20784</vt:lpwstr>
  </property>
</Properties>
</file>